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8" r:id="rId3"/>
    <p:sldId id="260" r:id="rId4"/>
    <p:sldId id="259" r:id="rId5"/>
    <p:sldId id="262" r:id="rId6"/>
    <p:sldId id="263" r:id="rId7"/>
    <p:sldId id="264" r:id="rId8"/>
    <p:sldId id="266" r:id="rId9"/>
    <p:sldId id="265" r:id="rId10"/>
    <p:sldId id="268" r:id="rId11"/>
    <p:sldId id="267" r:id="rId12"/>
    <p:sldId id="27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69" r:id="rId21"/>
    <p:sldId id="280" r:id="rId22"/>
    <p:sldId id="270" r:id="rId23"/>
    <p:sldId id="281" r:id="rId24"/>
    <p:sldId id="282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83" r:id="rId33"/>
    <p:sldId id="299" r:id="rId34"/>
    <p:sldId id="291" r:id="rId35"/>
    <p:sldId id="292" r:id="rId36"/>
    <p:sldId id="293" r:id="rId37"/>
    <p:sldId id="294" r:id="rId38"/>
    <p:sldId id="295" r:id="rId39"/>
    <p:sldId id="297" r:id="rId40"/>
    <p:sldId id="298" r:id="rId41"/>
    <p:sldId id="300" r:id="rId42"/>
    <p:sldId id="301" r:id="rId43"/>
    <p:sldId id="302" r:id="rId44"/>
    <p:sldId id="303" r:id="rId45"/>
    <p:sldId id="304" r:id="rId46"/>
    <p:sldId id="305" r:id="rId47"/>
    <p:sldId id="310" r:id="rId48"/>
    <p:sldId id="307" r:id="rId49"/>
    <p:sldId id="306" r:id="rId50"/>
    <p:sldId id="308" r:id="rId51"/>
    <p:sldId id="309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3"/>
  </p:normalViewPr>
  <p:slideViewPr>
    <p:cSldViewPr snapToGrid="0" snapToObjects="1">
      <p:cViewPr>
        <p:scale>
          <a:sx n="79" d="100"/>
          <a:sy n="79" d="100"/>
        </p:scale>
        <p:origin x="65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kimjongdill/Desktop/quads/cas_v_delegation_experiment/performance_mod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% Of Delegated Data Structure in Memory Heierarchy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L1 Resident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'What-If (2)'!$B$32:$B$67</c:f>
              <c:numCache>
                <c:formatCode>General</c:formatCode>
                <c:ptCount val="3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</c:numCache>
            </c:numRef>
          </c:cat>
          <c:val>
            <c:numRef>
              <c:f>'What-If (2)'!$I$32:$I$67</c:f>
              <c:numCache>
                <c:formatCode>General</c:formatCode>
                <c:ptCount val="3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A2-0F41-B1C0-152992CE9E6F}"/>
            </c:ext>
          </c:extLst>
        </c:ser>
        <c:ser>
          <c:idx val="1"/>
          <c:order val="1"/>
          <c:tx>
            <c:v>L2 Resident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'What-If (2)'!$B$32:$B$67</c:f>
              <c:numCache>
                <c:formatCode>General</c:formatCode>
                <c:ptCount val="3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</c:numCache>
            </c:numRef>
          </c:cat>
          <c:val>
            <c:numRef>
              <c:f>'What-If (2)'!$J$32:$J$67</c:f>
              <c:numCache>
                <c:formatCode>General</c:formatCode>
                <c:ptCount val="3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0.9398193359375</c:v>
                </c:pt>
                <c:pt idx="19">
                  <c:v>0.46990966796875</c:v>
                </c:pt>
                <c:pt idx="20">
                  <c:v>0.234954833984375</c:v>
                </c:pt>
                <c:pt idx="21">
                  <c:v>0.1174774169921875</c:v>
                </c:pt>
                <c:pt idx="22">
                  <c:v>5.873870849609375E-2</c:v>
                </c:pt>
                <c:pt idx="23">
                  <c:v>2.9369354248046875E-2</c:v>
                </c:pt>
                <c:pt idx="24">
                  <c:v>1.4684677124023438E-2</c:v>
                </c:pt>
                <c:pt idx="25">
                  <c:v>7.3423385620117188E-3</c:v>
                </c:pt>
                <c:pt idx="26">
                  <c:v>3.6711692810058594E-3</c:v>
                </c:pt>
                <c:pt idx="27">
                  <c:v>1.8355846405029297E-3</c:v>
                </c:pt>
                <c:pt idx="28">
                  <c:v>9.1779232025146484E-4</c:v>
                </c:pt>
                <c:pt idx="29">
                  <c:v>4.5889616012573242E-4</c:v>
                </c:pt>
                <c:pt idx="30">
                  <c:v>2.2944808006286621E-4</c:v>
                </c:pt>
                <c:pt idx="31">
                  <c:v>1.1472404003143311E-4</c:v>
                </c:pt>
                <c:pt idx="32">
                  <c:v>5.7362020015716553E-5</c:v>
                </c:pt>
                <c:pt idx="33">
                  <c:v>2.8681010007858276E-5</c:v>
                </c:pt>
                <c:pt idx="34">
                  <c:v>1.4340505003929138E-5</c:v>
                </c:pt>
                <c:pt idx="35">
                  <c:v>7.1702525019645691E-6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8A2-0F41-B1C0-152992CE9E6F}"/>
            </c:ext>
          </c:extLst>
        </c:ser>
        <c:ser>
          <c:idx val="2"/>
          <c:order val="2"/>
          <c:tx>
            <c:v>L3 Resident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'What-If (2)'!$B$32:$B$67</c:f>
              <c:numCache>
                <c:formatCode>General</c:formatCode>
                <c:ptCount val="3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</c:numCache>
            </c:numRef>
          </c:cat>
          <c:val>
            <c:numRef>
              <c:f>'What-If (2)'!$K$32:$K$67</c:f>
              <c:numCache>
                <c:formatCode>General</c:formatCode>
                <c:ptCount val="3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6.01806640625E-2</c:v>
                </c:pt>
                <c:pt idx="19">
                  <c:v>0.53009033203125</c:v>
                </c:pt>
                <c:pt idx="20">
                  <c:v>0.6015625</c:v>
                </c:pt>
                <c:pt idx="21">
                  <c:v>0.30078125</c:v>
                </c:pt>
                <c:pt idx="22">
                  <c:v>0.150390625</c:v>
                </c:pt>
                <c:pt idx="23">
                  <c:v>7.51953125E-2</c:v>
                </c:pt>
                <c:pt idx="24">
                  <c:v>3.759765625E-2</c:v>
                </c:pt>
                <c:pt idx="25">
                  <c:v>1.8798828125E-2</c:v>
                </c:pt>
                <c:pt idx="26">
                  <c:v>9.3994140625E-3</c:v>
                </c:pt>
                <c:pt idx="27">
                  <c:v>4.69970703125E-3</c:v>
                </c:pt>
                <c:pt idx="28">
                  <c:v>2.349853515625E-3</c:v>
                </c:pt>
                <c:pt idx="29">
                  <c:v>1.1749267578125E-3</c:v>
                </c:pt>
                <c:pt idx="30">
                  <c:v>5.8746337890625E-4</c:v>
                </c:pt>
                <c:pt idx="31">
                  <c:v>2.93731689453125E-4</c:v>
                </c:pt>
                <c:pt idx="32">
                  <c:v>1.468658447265625E-4</c:v>
                </c:pt>
                <c:pt idx="33">
                  <c:v>7.343292236328125E-5</c:v>
                </c:pt>
                <c:pt idx="34">
                  <c:v>3.6716461181640625E-5</c:v>
                </c:pt>
                <c:pt idx="35">
                  <c:v>1.8358230590820312E-5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8A2-0F41-B1C0-152992CE9E6F}"/>
            </c:ext>
          </c:extLst>
        </c:ser>
        <c:ser>
          <c:idx val="3"/>
          <c:order val="3"/>
          <c:tx>
            <c:v>DRAM Resident</c:v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'What-If (2)'!$B$32:$B$67</c:f>
              <c:numCache>
                <c:formatCode>General</c:formatCode>
                <c:ptCount val="36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</c:numCache>
            </c:numRef>
          </c:cat>
          <c:val>
            <c:numRef>
              <c:f>'What-If (2)'!$L$32:$L$67</c:f>
              <c:numCache>
                <c:formatCode>General</c:formatCode>
                <c:ptCount val="3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0.163482666015625</c:v>
                </c:pt>
                <c:pt idx="21">
                  <c:v>0.5817413330078125</c:v>
                </c:pt>
                <c:pt idx="22">
                  <c:v>0.79087066650390625</c:v>
                </c:pt>
                <c:pt idx="23">
                  <c:v>0.89543533325195312</c:v>
                </c:pt>
                <c:pt idx="24">
                  <c:v>0.94771766662597656</c:v>
                </c:pt>
                <c:pt idx="25">
                  <c:v>0.97385883331298828</c:v>
                </c:pt>
                <c:pt idx="26">
                  <c:v>0.98692941665649414</c:v>
                </c:pt>
                <c:pt idx="27">
                  <c:v>0.99346470832824707</c:v>
                </c:pt>
                <c:pt idx="28">
                  <c:v>0.99673235416412354</c:v>
                </c:pt>
                <c:pt idx="29">
                  <c:v>0.99836617708206177</c:v>
                </c:pt>
                <c:pt idx="30">
                  <c:v>0.99918308854103088</c:v>
                </c:pt>
                <c:pt idx="31">
                  <c:v>0.99959154427051544</c:v>
                </c:pt>
                <c:pt idx="32">
                  <c:v>0.99979577213525772</c:v>
                </c:pt>
                <c:pt idx="33">
                  <c:v>0.99989788606762886</c:v>
                </c:pt>
                <c:pt idx="34">
                  <c:v>0.99994894303381443</c:v>
                </c:pt>
                <c:pt idx="35">
                  <c:v>0.99997447151690722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8A2-0F41-B1C0-152992CE9E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396543"/>
        <c:axId val="346398175"/>
      </c:lineChart>
      <c:catAx>
        <c:axId val="3463965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6398175"/>
        <c:crosses val="autoZero"/>
        <c:auto val="1"/>
        <c:lblAlgn val="ctr"/>
        <c:lblOffset val="100"/>
        <c:noMultiLvlLbl val="0"/>
      </c:catAx>
      <c:valAx>
        <c:axId val="346398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63965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25.wdp>
</file>

<file path=ppt/media/hdphoto26.wdp>
</file>

<file path=ppt/media/hdphoto27.wdp>
</file>

<file path=ppt/media/hdphoto28.wdp>
</file>

<file path=ppt/media/hdphoto29.wdp>
</file>

<file path=ppt/media/hdphoto3.wdp>
</file>

<file path=ppt/media/hdphoto30.wdp>
</file>

<file path=ppt/media/hdphoto31.wdp>
</file>

<file path=ppt/media/hdphoto32.wdp>
</file>

<file path=ppt/media/hdphoto33.wdp>
</file>

<file path=ppt/media/hdphoto34.wdp>
</file>

<file path=ppt/media/hdphoto35.wdp>
</file>

<file path=ppt/media/hdphoto36.wdp>
</file>

<file path=ppt/media/hdphoto37.wdp>
</file>

<file path=ppt/media/hdphoto38.wdp>
</file>

<file path=ppt/media/hdphoto39.wdp>
</file>

<file path=ppt/media/hdphoto4.wdp>
</file>

<file path=ppt/media/hdphoto40.wdp>
</file>

<file path=ppt/media/hdphoto41.wdp>
</file>

<file path=ppt/media/hdphoto42.wdp>
</file>

<file path=ppt/media/hdphoto43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C2979-2F2A-E243-8C60-50E24E4FDFE7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EF0E6-55C6-7F4E-BF8F-1447A1DD98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72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EF0E6-55C6-7F4E-BF8F-1447A1DD98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49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578E-7238-8C4D-88C8-33B11BD41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061" y="406400"/>
            <a:ext cx="9144000" cy="2387600"/>
          </a:xfrm>
        </p:spPr>
        <p:txBody>
          <a:bodyPr anchor="t"/>
          <a:lstStyle>
            <a:lvl1pPr algn="l">
              <a:defRPr sz="6000">
                <a:latin typeface="Helvetica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4E42F-4DA1-1049-98E0-894797ED6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061" y="3092752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latin typeface="Helvetic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80CD5-80A8-3846-81A0-06B414B8B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8CC4031F-BBFD-9C4E-9B42-08EB5BC6506B}" type="datetimeFigureOut">
              <a:rPr lang="en-US" smtClean="0"/>
              <a:pPr/>
              <a:t>10/26/19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27AC7-2D47-1747-94F8-FE039C0AF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3C2BA-708D-F64F-A482-E0D341855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F8536A6A-2265-084E-BDE2-88F7082955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2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5C047-8504-294F-A666-62E7814AD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C9CB3-371F-5D4B-891A-A60D932DB3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D7B41-8CAE-E142-9546-3205F404E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C0264-2CC7-B64E-99EE-BB25209F6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614F-E321-FC45-A835-F7A8C8559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F3533B-F529-0E47-BA90-2B4E38D710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CC9B4-1AF4-3D4D-8757-E09203B57A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FB58E-6847-8E48-9160-B66B9EE4F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F0A2C-7E70-FB4B-A09B-01DB1A78D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856BA-6997-7648-A4F8-C3A0B8EE9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9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D8996-29C9-F649-8A13-2438068CF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D61FE-00F6-284D-AE64-2F4054056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06052-C735-004B-B80D-EA45DD8FA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F1BD4-889C-BF47-95FC-0BC21E0D4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7F8C7-467A-BF48-9AB8-13F0B48C8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25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8C2D5-39C0-7749-9B96-FDB00463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12CD7-BE75-0546-9F5D-D910515DB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940CD-3EED-3B48-A537-0163DA83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42FC1-0EF2-7B44-931F-FA65BFEB8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E1FF-BB30-144D-861E-5DDE3E029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5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068DA-7F70-2E4A-997A-20AB52720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EC4D2-4170-524E-8241-1620D12B10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BC25B-DD7D-424C-9450-5B13F5D9E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41F12-A774-C140-9990-D08C9B10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169698-808C-DC4D-8DEE-8086A636A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748BE-96B5-5243-AF69-C9EA2FAF0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DB88-DF14-F244-9173-9E82F48FB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8A877-CAF0-3A4F-B063-84F5CC002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96A623-1EB1-8B4F-99B6-F55EFA854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77307-1EA9-544E-8F1C-4A7FC20F0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9B3BD0-CF94-D34E-827E-68A60E462F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D9320B-B0E9-0946-A48F-9751515E3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F4FC9-3883-CE4C-85EF-8ED163A5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E8E0D9-2C24-4541-B30A-EBB64AF5C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66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DC05-FCD9-DA48-9A92-8E0CF3CF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60CDB-9636-994A-8F02-1786E88D4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08D4B3-2BD5-E14A-A7CE-5BFD5501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7B3D9-3BBF-9B4B-AFC2-8309ABA9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80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97E977-8A4A-184F-BC4A-4E6AF50E2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2F84D8-DABE-FB48-91B9-21C2EEC9C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0992B-8A4B-5B48-AD0D-B17FDE08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2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79C7F-D323-D74D-A356-D15CA326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93541-CE9D-3A4A-8019-AD0171C54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3D53B4-14F3-6842-A862-BC88530BB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01FCF0-C52D-6B4B-9CBE-E04262226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6C042-AD36-C343-920E-05BB6C90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CC385-ABBB-AF45-909B-0DBE719F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05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732A-168C-3E40-B391-C327EBE00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2A2DDA-6311-8944-A6BC-0A36D7754D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0D99D0-814C-7D43-B395-1000214E6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B08EBE-6444-5F40-B201-3DABB1E01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4031F-BBFD-9C4E-9B42-08EB5BC6506B}" type="datetimeFigureOut">
              <a:rPr lang="en-US" smtClean="0"/>
              <a:t>10/26/19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DA20D-7AC3-6D4D-98C6-6FFE08AAD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E4BE9-F8A0-814F-87A1-3466D2C3D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36A6A-2265-084E-BDE2-88F708295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76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1CF5E6-B46C-CF47-BA48-963775722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43830-C479-DB4D-B4D4-AAFA3649B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231A5-C1D1-1141-B929-9920F5072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10/29/2019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EACB9-2075-6E4A-B457-A3A3EA725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2DA83-9536-FE42-800E-DA0D1426DC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F8536A6A-2265-084E-BDE2-88F7082955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31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3" Type="http://schemas.microsoft.com/office/2007/relationships/hdphoto" Target="../media/hdphoto10.wdp"/><Relationship Id="rId7" Type="http://schemas.microsoft.com/office/2007/relationships/hdphoto" Target="../media/hdphoto13.wdp"/><Relationship Id="rId12" Type="http://schemas.microsoft.com/office/2007/relationships/hdphoto" Target="../media/hdphoto1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2.wdp"/><Relationship Id="rId11" Type="http://schemas.microsoft.com/office/2007/relationships/hdphoto" Target="../media/hdphoto17.wdp"/><Relationship Id="rId5" Type="http://schemas.openxmlformats.org/officeDocument/2006/relationships/image" Target="../media/image3.png"/><Relationship Id="rId10" Type="http://schemas.microsoft.com/office/2007/relationships/hdphoto" Target="../media/hdphoto16.wdp"/><Relationship Id="rId4" Type="http://schemas.microsoft.com/office/2007/relationships/hdphoto" Target="../media/hdphoto11.wdp"/><Relationship Id="rId9" Type="http://schemas.microsoft.com/office/2007/relationships/hdphoto" Target="../media/hdphoto15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0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2.wdp"/><Relationship Id="rId4" Type="http://schemas.microsoft.com/office/2007/relationships/hdphoto" Target="../media/hdphoto19.wdp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9.wdp"/><Relationship Id="rId4" Type="http://schemas.microsoft.com/office/2007/relationships/hdphoto" Target="../media/hdphoto24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5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6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7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8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9.wdp"/><Relationship Id="rId4" Type="http://schemas.microsoft.com/office/2007/relationships/hdphoto" Target="../media/hdphoto27.wdp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1.wd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3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3.wdp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3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3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3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3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38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0.wdp"/><Relationship Id="rId5" Type="http://schemas.microsoft.com/office/2007/relationships/hdphoto" Target="../media/hdphoto33.wdp"/><Relationship Id="rId4" Type="http://schemas.microsoft.com/office/2007/relationships/hdphoto" Target="../media/hdphoto39.wdp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4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4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4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4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4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30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9.wdp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B44C-E165-9647-8290-E5A7B9F06B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Asynchronous Delegation and its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9BE92-653A-E642-8F15-19E3B67F67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Dill</a:t>
            </a:r>
          </a:p>
          <a:p>
            <a:r>
              <a:rPr lang="en-US" dirty="0"/>
              <a:t>October 29, 2019</a:t>
            </a:r>
          </a:p>
        </p:txBody>
      </p:sp>
    </p:spTree>
    <p:extLst>
      <p:ext uri="{BB962C8B-B14F-4D97-AF65-F5344CB8AC3E}">
        <p14:creationId xmlns:p14="http://schemas.microsoft.com/office/powerpoint/2010/main" val="199690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868" y="96758"/>
            <a:ext cx="4548188" cy="34111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Synchronization By Locks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341" y="3692644"/>
            <a:ext cx="4548188" cy="341114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B543D8-89C4-1244-BDC4-16D8EE0D38B0}"/>
              </a:ext>
            </a:extLst>
          </p:cNvPr>
          <p:cNvCxnSpPr>
            <a:cxnSpLocks/>
          </p:cNvCxnSpPr>
          <p:nvPr/>
        </p:nvCxnSpPr>
        <p:spPr>
          <a:xfrm>
            <a:off x="4548188" y="1189681"/>
            <a:ext cx="0" cy="481106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B469E4-6AA7-2243-A9FB-95D88921285B}"/>
              </a:ext>
            </a:extLst>
          </p:cNvPr>
          <p:cNvCxnSpPr>
            <a:cxnSpLocks/>
          </p:cNvCxnSpPr>
          <p:nvPr/>
        </p:nvCxnSpPr>
        <p:spPr>
          <a:xfrm flipH="1">
            <a:off x="4548188" y="6000750"/>
            <a:ext cx="653891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78C59D-59CC-C14F-8182-716738BD08D5}"/>
              </a:ext>
            </a:extLst>
          </p:cNvPr>
          <p:cNvSpPr/>
          <p:nvPr/>
        </p:nvSpPr>
        <p:spPr>
          <a:xfrm>
            <a:off x="4686300" y="1468398"/>
            <a:ext cx="2643188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865D2-3371-024F-B0F0-51683D5C23B3}"/>
              </a:ext>
            </a:extLst>
          </p:cNvPr>
          <p:cNvSpPr/>
          <p:nvPr/>
        </p:nvSpPr>
        <p:spPr>
          <a:xfrm>
            <a:off x="9314576" y="4977149"/>
            <a:ext cx="2643188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7B6490-9211-A04A-8AC9-18F443A3AD34}"/>
              </a:ext>
            </a:extLst>
          </p:cNvPr>
          <p:cNvSpPr/>
          <p:nvPr/>
        </p:nvSpPr>
        <p:spPr>
          <a:xfrm>
            <a:off x="4680349" y="4977149"/>
            <a:ext cx="1596622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Waiting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73A9C4-6669-904C-A8DE-929ABE7B6294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906" y="2473444"/>
            <a:ext cx="1512094" cy="11340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B4415A-41B1-7741-A1CD-D4621CF7F55B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306" y="2625844"/>
            <a:ext cx="1512094" cy="11340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153280C-1405-CF40-B791-E91CE2A5C3F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706" y="2778244"/>
            <a:ext cx="1512094" cy="11340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AA42D41-32AB-0440-B5EE-134165734310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106" y="2930644"/>
            <a:ext cx="1512094" cy="11340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2A33B38-0B7C-7642-AFF6-CB7908D77F6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506" y="3083044"/>
            <a:ext cx="1512094" cy="113407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76F25E9-1F29-B24E-98C6-6B87900A5F6A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906" y="3235444"/>
            <a:ext cx="1512094" cy="11340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5C5A0B8-8B68-2D4B-8780-CA1C964140A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7306" y="3387844"/>
            <a:ext cx="1512094" cy="113407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1ECF73-132A-514F-B92B-FECDA2C838A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9706" y="3540244"/>
            <a:ext cx="1512094" cy="113407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05A9AE-B2B5-974D-97B6-AF28FD9C0A2E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2106" y="3692644"/>
            <a:ext cx="1512094" cy="113407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626AD6A-D8FC-CE4E-BA2C-2AD6CA679757}"/>
              </a:ext>
            </a:extLst>
          </p:cNvPr>
          <p:cNvSpPr/>
          <p:nvPr/>
        </p:nvSpPr>
        <p:spPr>
          <a:xfrm>
            <a:off x="7717955" y="4977149"/>
            <a:ext cx="1596621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Waiting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1AAD31-7EA7-004B-A59F-DD2AB0AA771E}"/>
              </a:ext>
            </a:extLst>
          </p:cNvPr>
          <p:cNvSpPr txBox="1"/>
          <p:nvPr/>
        </p:nvSpPr>
        <p:spPr>
          <a:xfrm>
            <a:off x="6639833" y="4550491"/>
            <a:ext cx="7152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868713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FFWD Style Delegation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336971" y="3055021"/>
            <a:ext cx="4023576" cy="3017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11F328-ADA4-7B4C-9AAA-5FF1433BC9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753" y="3055021"/>
            <a:ext cx="4023576" cy="3017682"/>
          </a:xfrm>
          <a:prstGeom prst="rect">
            <a:avLst/>
          </a:prstGeom>
        </p:spPr>
      </p:pic>
      <p:sp>
        <p:nvSpPr>
          <p:cNvPr id="4" name="Rectangular Callout 3">
            <a:extLst>
              <a:ext uri="{FF2B5EF4-FFF2-40B4-BE49-F238E27FC236}">
                <a16:creationId xmlns:a16="http://schemas.microsoft.com/office/drawing/2014/main" id="{C6C6C60D-4CE8-4B40-A158-5EFBBE13A02B}"/>
              </a:ext>
            </a:extLst>
          </p:cNvPr>
          <p:cNvSpPr/>
          <p:nvPr/>
        </p:nvSpPr>
        <p:spPr>
          <a:xfrm flipH="1">
            <a:off x="3940629" y="1004409"/>
            <a:ext cx="2155371" cy="1257300"/>
          </a:xfrm>
          <a:prstGeom prst="wedgeRectCallout">
            <a:avLst>
              <a:gd name="adj1" fmla="val 63259"/>
              <a:gd name="adj2" fmla="val 1897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 you do x += 1 for me?</a:t>
            </a:r>
          </a:p>
        </p:txBody>
      </p:sp>
      <p:sp>
        <p:nvSpPr>
          <p:cNvPr id="13" name="Rectangular Callout 12">
            <a:extLst>
              <a:ext uri="{FF2B5EF4-FFF2-40B4-BE49-F238E27FC236}">
                <a16:creationId xmlns:a16="http://schemas.microsoft.com/office/drawing/2014/main" id="{0CFEA140-A5B6-E948-B2B5-139DAFCC9494}"/>
              </a:ext>
            </a:extLst>
          </p:cNvPr>
          <p:cNvSpPr/>
          <p:nvPr/>
        </p:nvSpPr>
        <p:spPr>
          <a:xfrm>
            <a:off x="4844144" y="2517549"/>
            <a:ext cx="2155371" cy="1257300"/>
          </a:xfrm>
          <a:prstGeom prst="wedgeRectCallout">
            <a:avLst>
              <a:gd name="adj1" fmla="val 91288"/>
              <a:gd name="adj2" fmla="val 845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Sure, the result is 2.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AF6FAB-0CA4-4041-9685-7FD37115524F}"/>
              </a:ext>
            </a:extLst>
          </p:cNvPr>
          <p:cNvSpPr txBox="1"/>
          <p:nvPr/>
        </p:nvSpPr>
        <p:spPr>
          <a:xfrm>
            <a:off x="1491345" y="5192485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157512-F159-184D-9FE9-9FC662B7D291}"/>
              </a:ext>
            </a:extLst>
          </p:cNvPr>
          <p:cNvSpPr txBox="1"/>
          <p:nvPr/>
        </p:nvSpPr>
        <p:spPr>
          <a:xfrm>
            <a:off x="8730345" y="5192485"/>
            <a:ext cx="16962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873932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3C00-E266-5245-AD17-1FC31E7C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FFWD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3BAA46-BE3B-164A-9A93-A9D730AB2A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928224"/>
              </p:ext>
            </p:extLst>
          </p:nvPr>
        </p:nvGraphicFramePr>
        <p:xfrm>
          <a:off x="838200" y="1825625"/>
          <a:ext cx="10515600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8643">
                  <a:extLst>
                    <a:ext uri="{9D8B030D-6E8A-4147-A177-3AD203B41FA5}">
                      <a16:colId xmlns:a16="http://schemas.microsoft.com/office/drawing/2014/main" val="3216654542"/>
                    </a:ext>
                  </a:extLst>
                </a:gridCol>
                <a:gridCol w="3956957">
                  <a:extLst>
                    <a:ext uri="{9D8B030D-6E8A-4147-A177-3AD203B41FA5}">
                      <a16:colId xmlns:a16="http://schemas.microsoft.com/office/drawing/2014/main" val="1631538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78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ffwd_init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Allocate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37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launch_servers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num_servers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OS threads for the requested number of servers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thread_create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client_fun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OS threads running the client function specified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72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ffwd_exec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(server, ret, fun,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Delegate function fun to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931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Courier" pitchFamily="2" charset="0"/>
                        </a:rPr>
                        <a:t>shutdown()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 servers, free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374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56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669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78A6F3-1884-4E4F-88C9-09144770B537}"/>
              </a:ext>
            </a:extLst>
          </p:cNvPr>
          <p:cNvCxnSpPr/>
          <p:nvPr/>
        </p:nvCxnSpPr>
        <p:spPr>
          <a:xfrm>
            <a:off x="3820886" y="1808490"/>
            <a:ext cx="914400" cy="0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959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B78A6F3-1884-4E4F-88C9-09144770B537}"/>
              </a:ext>
            </a:extLst>
          </p:cNvPr>
          <p:cNvCxnSpPr>
            <a:cxnSpLocks/>
          </p:cNvCxnSpPr>
          <p:nvPr/>
        </p:nvCxnSpPr>
        <p:spPr>
          <a:xfrm>
            <a:off x="6487881" y="1808490"/>
            <a:ext cx="843648" cy="836739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297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997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2AAAB9-62CD-4042-93B3-B484601D809B}"/>
              </a:ext>
            </a:extLst>
          </p:cNvPr>
          <p:cNvCxnSpPr>
            <a:cxnSpLocks/>
          </p:cNvCxnSpPr>
          <p:nvPr/>
        </p:nvCxnSpPr>
        <p:spPr>
          <a:xfrm flipH="1">
            <a:off x="6359973" y="3605862"/>
            <a:ext cx="1099458" cy="590706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904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70" y="142835"/>
            <a:ext cx="10515600" cy="1325563"/>
          </a:xfrm>
        </p:spPr>
        <p:txBody>
          <a:bodyPr/>
          <a:lstStyle/>
          <a:p>
            <a:r>
              <a:rPr lang="en-US" dirty="0"/>
              <a:t>Antecedents – FFWD Delegation Design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47EA55-2BBB-3547-AA19-D00CFD986483}"/>
              </a:ext>
            </a:extLst>
          </p:cNvPr>
          <p:cNvGrpSpPr/>
          <p:nvPr/>
        </p:nvGrpSpPr>
        <p:grpSpPr>
          <a:xfrm>
            <a:off x="6487881" y="1683421"/>
            <a:ext cx="4023576" cy="3017682"/>
            <a:chOff x="7336971" y="3055021"/>
            <a:chExt cx="4023576" cy="30176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CBCAE42-A810-7841-9D78-AE637D2BA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336971" y="3055021"/>
              <a:ext cx="4023576" cy="30176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157512-F159-184D-9FE9-9FC662B7D291}"/>
                </a:ext>
              </a:extLst>
            </p:cNvPr>
            <p:cNvSpPr txBox="1"/>
            <p:nvPr/>
          </p:nvSpPr>
          <p:spPr>
            <a:xfrm>
              <a:off x="8730345" y="5192485"/>
              <a:ext cx="1696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Server</a:t>
              </a: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4AC1DC9-01CD-4240-853F-D36EDEC18FFF}"/>
              </a:ext>
            </a:extLst>
          </p:cNvPr>
          <p:cNvSpPr/>
          <p:nvPr/>
        </p:nvSpPr>
        <p:spPr>
          <a:xfrm>
            <a:off x="4882243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9E7E9B-CE3F-DE46-81E5-7C3CEF44BEDD}"/>
              </a:ext>
            </a:extLst>
          </p:cNvPr>
          <p:cNvSpPr/>
          <p:nvPr/>
        </p:nvSpPr>
        <p:spPr>
          <a:xfrm>
            <a:off x="4882243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3598D4-BF80-634D-9B19-139C076BEFE7}"/>
              </a:ext>
            </a:extLst>
          </p:cNvPr>
          <p:cNvSpPr/>
          <p:nvPr/>
        </p:nvSpPr>
        <p:spPr>
          <a:xfrm>
            <a:off x="4857748" y="39349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B0F1FB-A8EA-DB47-8FE1-09818D6A5C9D}"/>
              </a:ext>
            </a:extLst>
          </p:cNvPr>
          <p:cNvSpPr/>
          <p:nvPr/>
        </p:nvSpPr>
        <p:spPr>
          <a:xfrm>
            <a:off x="4857748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35ADCA-CD1A-9946-8E26-66ADE084650B}"/>
              </a:ext>
            </a:extLst>
          </p:cNvPr>
          <p:cNvSpPr/>
          <p:nvPr/>
        </p:nvSpPr>
        <p:spPr>
          <a:xfrm>
            <a:off x="10511457" y="1808490"/>
            <a:ext cx="1126671" cy="324102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Delegated Data Structure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161A061-5EB8-ED48-B16C-C210CBD24DDC}"/>
              </a:ext>
            </a:extLst>
          </p:cNvPr>
          <p:cNvGrpSpPr/>
          <p:nvPr/>
        </p:nvGrpSpPr>
        <p:grpSpPr>
          <a:xfrm>
            <a:off x="266811" y="2841169"/>
            <a:ext cx="4023576" cy="3017682"/>
            <a:chOff x="352480" y="1601776"/>
            <a:chExt cx="4023576" cy="30176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CAE1C9D-C922-BA47-B863-99EE1D7EFB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4C6EF4-15FA-9044-B0F0-7A74870FBB3B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1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CDE1893-4CD2-BC46-8B62-CE7E301A465C}"/>
              </a:ext>
            </a:extLst>
          </p:cNvPr>
          <p:cNvGrpSpPr/>
          <p:nvPr/>
        </p:nvGrpSpPr>
        <p:grpSpPr>
          <a:xfrm>
            <a:off x="336151" y="671041"/>
            <a:ext cx="4023576" cy="3017682"/>
            <a:chOff x="352480" y="1601776"/>
            <a:chExt cx="4023576" cy="301768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411F328-ADA4-7B4C-9AAA-5FF1433BC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33185" y1="54993" x2="32788" y2="55556"/>
                          <a14:foregroundMark x1="25893" y1="58333" x2="24206" y2="67493"/>
                          <a14:foregroundMark x1="24206" y1="67493" x2="19519" y2="60450"/>
                          <a14:foregroundMark x1="19519" y1="60450" x2="25893" y2="57771"/>
                          <a14:foregroundMark x1="37574" y1="58333" x2="40898" y2="66601"/>
                          <a14:foregroundMark x1="40898" y1="66601" x2="36830" y2="58763"/>
                          <a14:foregroundMark x1="36830" y1="58763" x2="37574" y2="5806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2480" y="1601776"/>
              <a:ext cx="4023576" cy="301768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AF6FAB-0CA4-4041-9685-7FD37115524F}"/>
                </a:ext>
              </a:extLst>
            </p:cNvPr>
            <p:cNvSpPr txBox="1"/>
            <p:nvPr/>
          </p:nvSpPr>
          <p:spPr>
            <a:xfrm>
              <a:off x="1279072" y="3739240"/>
              <a:ext cx="19239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latin typeface="Helvetica" pitchFamily="2" charset="0"/>
                </a:rPr>
                <a:t>Client 0</a:t>
              </a: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2AAAB9-62CD-4042-93B3-B484601D809B}"/>
              </a:ext>
            </a:extLst>
          </p:cNvPr>
          <p:cNvCxnSpPr>
            <a:cxnSpLocks/>
          </p:cNvCxnSpPr>
          <p:nvPr/>
        </p:nvCxnSpPr>
        <p:spPr>
          <a:xfrm flipH="1" flipV="1">
            <a:off x="3427247" y="2355625"/>
            <a:ext cx="1312010" cy="1673274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139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705F3-39E1-F946-AA1E-F88AA4F21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- Benefits of Delegation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0B34A-9179-AE40-8ED4-152495FD5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contention for memory</a:t>
            </a:r>
          </a:p>
          <a:p>
            <a:r>
              <a:rPr lang="en-US" dirty="0"/>
              <a:t>Spatial locality of memory</a:t>
            </a:r>
          </a:p>
          <a:p>
            <a:r>
              <a:rPr lang="en-US" dirty="0"/>
              <a:t>On NUMA node allocation of data structures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0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CB44C-E165-9647-8290-E5A7B9F06B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Asynchronous Delegation and its Applications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9BE92-653A-E642-8F15-19E3B67F67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Dill</a:t>
            </a:r>
          </a:p>
          <a:p>
            <a:r>
              <a:rPr lang="en-US" dirty="0"/>
              <a:t>October 29, 2019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529DF1-3172-1640-98FE-01DA5ACBD967}"/>
              </a:ext>
            </a:extLst>
          </p:cNvPr>
          <p:cNvCxnSpPr/>
          <p:nvPr/>
        </p:nvCxnSpPr>
        <p:spPr>
          <a:xfrm>
            <a:off x="2681415" y="1631092"/>
            <a:ext cx="4297680" cy="0"/>
          </a:xfrm>
          <a:prstGeom prst="line">
            <a:avLst/>
          </a:prstGeom>
          <a:ln w="79375" cap="rnd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BB41F2-A94B-F040-92EB-BC3AF9B46172}"/>
              </a:ext>
            </a:extLst>
          </p:cNvPr>
          <p:cNvSpPr txBox="1"/>
          <p:nvPr/>
        </p:nvSpPr>
        <p:spPr>
          <a:xfrm>
            <a:off x="2581275" y="2086344"/>
            <a:ext cx="39917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Helvetica" pitchFamily="2" charset="0"/>
              </a:rPr>
              <a:t>Aspirations</a:t>
            </a:r>
          </a:p>
        </p:txBody>
      </p:sp>
    </p:spTree>
    <p:extLst>
      <p:ext uri="{BB962C8B-B14F-4D97-AF65-F5344CB8AC3E}">
        <p14:creationId xmlns:p14="http://schemas.microsoft.com/office/powerpoint/2010/main" val="1533188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FFWD Delegation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868" y="455988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616408"/>
            <a:ext cx="4548188" cy="341114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B543D8-89C4-1244-BDC4-16D8EE0D38B0}"/>
              </a:ext>
            </a:extLst>
          </p:cNvPr>
          <p:cNvCxnSpPr/>
          <p:nvPr/>
        </p:nvCxnSpPr>
        <p:spPr>
          <a:xfrm>
            <a:off x="4548188" y="1548911"/>
            <a:ext cx="0" cy="369664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B469E4-6AA7-2243-A9FB-95D88921285B}"/>
              </a:ext>
            </a:extLst>
          </p:cNvPr>
          <p:cNvCxnSpPr>
            <a:cxnSpLocks/>
          </p:cNvCxnSpPr>
          <p:nvPr/>
        </p:nvCxnSpPr>
        <p:spPr>
          <a:xfrm flipH="1">
            <a:off x="4548188" y="5245555"/>
            <a:ext cx="653891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78C59D-59CC-C14F-8182-716738BD08D5}"/>
              </a:ext>
            </a:extLst>
          </p:cNvPr>
          <p:cNvSpPr/>
          <p:nvPr/>
        </p:nvSpPr>
        <p:spPr>
          <a:xfrm>
            <a:off x="4686299" y="1838890"/>
            <a:ext cx="2188027" cy="5063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Polling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865D2-3371-024F-B0F0-51683D5C23B3}"/>
              </a:ext>
            </a:extLst>
          </p:cNvPr>
          <p:cNvSpPr/>
          <p:nvPr/>
        </p:nvSpPr>
        <p:spPr>
          <a:xfrm>
            <a:off x="4686300" y="3945997"/>
            <a:ext cx="1910430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Request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7B6490-9211-A04A-8AC9-18F443A3AD34}"/>
              </a:ext>
            </a:extLst>
          </p:cNvPr>
          <p:cNvSpPr/>
          <p:nvPr/>
        </p:nvSpPr>
        <p:spPr>
          <a:xfrm>
            <a:off x="6596738" y="3945996"/>
            <a:ext cx="2643188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Waiting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ACEC07-BBC7-3B41-BC69-8AE16A7F5FDF}"/>
              </a:ext>
            </a:extLst>
          </p:cNvPr>
          <p:cNvSpPr/>
          <p:nvPr/>
        </p:nvSpPr>
        <p:spPr>
          <a:xfrm>
            <a:off x="6874328" y="1838891"/>
            <a:ext cx="2643185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EBEEC1-1778-4E45-B890-9C2CF64A8B29}"/>
              </a:ext>
            </a:extLst>
          </p:cNvPr>
          <p:cNvSpPr/>
          <p:nvPr/>
        </p:nvSpPr>
        <p:spPr>
          <a:xfrm>
            <a:off x="9521746" y="1838890"/>
            <a:ext cx="1114424" cy="51756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Polling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DDC38B-2AC2-6343-A18A-0C1AF278F8D9}"/>
              </a:ext>
            </a:extLst>
          </p:cNvPr>
          <p:cNvSpPr/>
          <p:nvPr/>
        </p:nvSpPr>
        <p:spPr>
          <a:xfrm>
            <a:off x="9239926" y="3950397"/>
            <a:ext cx="1910430" cy="51316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 to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7A21A-6C40-FB45-B0FC-F5003F5F727A}"/>
              </a:ext>
            </a:extLst>
          </p:cNvPr>
          <p:cNvSpPr txBox="1"/>
          <p:nvPr/>
        </p:nvSpPr>
        <p:spPr>
          <a:xfrm>
            <a:off x="1107911" y="2844225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509F62-3913-6040-8F5B-BAE29C257039}"/>
              </a:ext>
            </a:extLst>
          </p:cNvPr>
          <p:cNvSpPr txBox="1"/>
          <p:nvPr/>
        </p:nvSpPr>
        <p:spPr>
          <a:xfrm>
            <a:off x="1104900" y="4953167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Client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8F3AC5-C6CD-024A-910E-18D5217E8C95}"/>
              </a:ext>
            </a:extLst>
          </p:cNvPr>
          <p:cNvSpPr txBox="1"/>
          <p:nvPr/>
        </p:nvSpPr>
        <p:spPr>
          <a:xfrm>
            <a:off x="7201129" y="5445080"/>
            <a:ext cx="1080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72405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3C00-E266-5245-AD17-1FC31E7C0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FFWD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3BAA46-BE3B-164A-9A93-A9D730AB2A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2593455"/>
              </p:ext>
            </p:extLst>
          </p:nvPr>
        </p:nvGraphicFramePr>
        <p:xfrm>
          <a:off x="838200" y="1825625"/>
          <a:ext cx="10515600" cy="366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8643">
                  <a:extLst>
                    <a:ext uri="{9D8B030D-6E8A-4147-A177-3AD203B41FA5}">
                      <a16:colId xmlns:a16="http://schemas.microsoft.com/office/drawing/2014/main" val="3216654542"/>
                    </a:ext>
                  </a:extLst>
                </a:gridCol>
                <a:gridCol w="3956957">
                  <a:extLst>
                    <a:ext uri="{9D8B030D-6E8A-4147-A177-3AD203B41FA5}">
                      <a16:colId xmlns:a16="http://schemas.microsoft.com/office/drawing/2014/main" val="1631538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78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ffwd_init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Allocate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37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fiber_manager_init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fiber managers on all system cores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081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launch_servers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num_servers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fibers running the server 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fiber_create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client_fun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a fiber running </a:t>
                      </a:r>
                      <a:r>
                        <a:rPr lang="en-US" dirty="0" err="1"/>
                        <a:t>client_fun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72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ffwd_exec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(server, ret, fun,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Delegate function fun to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931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Courier" pitchFamily="2" charset="0"/>
                        </a:rPr>
                        <a:t>shutdown()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 servers, free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374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4954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</a:t>
            </a:r>
            <a:r>
              <a:rPr lang="en-US" dirty="0" err="1"/>
              <a:t>Gepard</a:t>
            </a:r>
            <a:r>
              <a:rPr lang="en-US" dirty="0"/>
              <a:t> Delegation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868" y="455988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57845" y="2884888"/>
            <a:ext cx="3537405" cy="2653054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B543D8-89C4-1244-BDC4-16D8EE0D38B0}"/>
              </a:ext>
            </a:extLst>
          </p:cNvPr>
          <p:cNvCxnSpPr/>
          <p:nvPr/>
        </p:nvCxnSpPr>
        <p:spPr>
          <a:xfrm>
            <a:off x="4548188" y="1548911"/>
            <a:ext cx="0" cy="369664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B469E4-6AA7-2243-A9FB-95D88921285B}"/>
              </a:ext>
            </a:extLst>
          </p:cNvPr>
          <p:cNvCxnSpPr>
            <a:cxnSpLocks/>
          </p:cNvCxnSpPr>
          <p:nvPr/>
        </p:nvCxnSpPr>
        <p:spPr>
          <a:xfrm flipH="1">
            <a:off x="4548188" y="5245555"/>
            <a:ext cx="653891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78C59D-59CC-C14F-8182-716738BD08D5}"/>
              </a:ext>
            </a:extLst>
          </p:cNvPr>
          <p:cNvSpPr/>
          <p:nvPr/>
        </p:nvSpPr>
        <p:spPr>
          <a:xfrm>
            <a:off x="4686299" y="1838890"/>
            <a:ext cx="1910435" cy="5063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Polling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865D2-3371-024F-B0F0-51683D5C23B3}"/>
              </a:ext>
            </a:extLst>
          </p:cNvPr>
          <p:cNvSpPr/>
          <p:nvPr/>
        </p:nvSpPr>
        <p:spPr>
          <a:xfrm>
            <a:off x="4686300" y="3374496"/>
            <a:ext cx="1910430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Request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7B6490-9211-A04A-8AC9-18F443A3AD34}"/>
              </a:ext>
            </a:extLst>
          </p:cNvPr>
          <p:cNvSpPr/>
          <p:nvPr/>
        </p:nvSpPr>
        <p:spPr>
          <a:xfrm>
            <a:off x="6596729" y="3374495"/>
            <a:ext cx="2857494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ACEC07-BBC7-3B41-BC69-8AE16A7F5FDF}"/>
              </a:ext>
            </a:extLst>
          </p:cNvPr>
          <p:cNvSpPr/>
          <p:nvPr/>
        </p:nvSpPr>
        <p:spPr>
          <a:xfrm>
            <a:off x="6596738" y="1838891"/>
            <a:ext cx="1371596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EBEEC1-1778-4E45-B890-9C2CF64A8B29}"/>
              </a:ext>
            </a:extLst>
          </p:cNvPr>
          <p:cNvSpPr/>
          <p:nvPr/>
        </p:nvSpPr>
        <p:spPr>
          <a:xfrm>
            <a:off x="7981953" y="1838890"/>
            <a:ext cx="1114424" cy="51756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Polling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DDC38B-2AC2-6343-A18A-0C1AF278F8D9}"/>
              </a:ext>
            </a:extLst>
          </p:cNvPr>
          <p:cNvSpPr/>
          <p:nvPr/>
        </p:nvSpPr>
        <p:spPr>
          <a:xfrm>
            <a:off x="9454222" y="3378895"/>
            <a:ext cx="1910430" cy="51316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 to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7A21A-6C40-FB45-B0FC-F5003F5F727A}"/>
              </a:ext>
            </a:extLst>
          </p:cNvPr>
          <p:cNvSpPr txBox="1"/>
          <p:nvPr/>
        </p:nvSpPr>
        <p:spPr>
          <a:xfrm>
            <a:off x="1107911" y="2844225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509F62-3913-6040-8F5B-BAE29C257039}"/>
              </a:ext>
            </a:extLst>
          </p:cNvPr>
          <p:cNvSpPr txBox="1"/>
          <p:nvPr/>
        </p:nvSpPr>
        <p:spPr>
          <a:xfrm>
            <a:off x="260839" y="4698844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Client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4ED84A-8B94-F442-87B2-0B24613B0EB7}"/>
              </a:ext>
            </a:extLst>
          </p:cNvPr>
          <p:cNvSpPr/>
          <p:nvPr/>
        </p:nvSpPr>
        <p:spPr>
          <a:xfrm>
            <a:off x="6596730" y="3903644"/>
            <a:ext cx="473535" cy="50598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48367E-AF30-D64C-AF35-2AD3267B09B4}"/>
              </a:ext>
            </a:extLst>
          </p:cNvPr>
          <p:cNvSpPr/>
          <p:nvPr/>
        </p:nvSpPr>
        <p:spPr>
          <a:xfrm>
            <a:off x="7070265" y="4431816"/>
            <a:ext cx="1910430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Request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C74D8C-A114-974E-865F-1BB016208797}"/>
              </a:ext>
            </a:extLst>
          </p:cNvPr>
          <p:cNvSpPr/>
          <p:nvPr/>
        </p:nvSpPr>
        <p:spPr>
          <a:xfrm>
            <a:off x="8980692" y="3903645"/>
            <a:ext cx="473535" cy="50597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C21D1A-E65B-7A42-B974-F67D840012E2}"/>
              </a:ext>
            </a:extLst>
          </p:cNvPr>
          <p:cNvSpPr/>
          <p:nvPr/>
        </p:nvSpPr>
        <p:spPr>
          <a:xfrm>
            <a:off x="8980692" y="4431815"/>
            <a:ext cx="2383960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6C49C1-B17E-AD4A-B10F-6F40A3785A5E}"/>
              </a:ext>
            </a:extLst>
          </p:cNvPr>
          <p:cNvSpPr/>
          <p:nvPr/>
        </p:nvSpPr>
        <p:spPr>
          <a:xfrm>
            <a:off x="4686298" y="4420230"/>
            <a:ext cx="2383963" cy="5291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DDB258-FB00-D341-84C8-D9DB97B19618}"/>
              </a:ext>
            </a:extLst>
          </p:cNvPr>
          <p:cNvSpPr/>
          <p:nvPr/>
        </p:nvSpPr>
        <p:spPr>
          <a:xfrm>
            <a:off x="9112697" y="1838890"/>
            <a:ext cx="1371596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56A9B4-44DA-E24F-B4E2-080AC1401331}"/>
              </a:ext>
            </a:extLst>
          </p:cNvPr>
          <p:cNvSpPr txBox="1"/>
          <p:nvPr/>
        </p:nvSpPr>
        <p:spPr>
          <a:xfrm>
            <a:off x="3187529" y="3370399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Client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BDA3FE-B037-2D4B-B7C0-BE691CD56DEB}"/>
              </a:ext>
            </a:extLst>
          </p:cNvPr>
          <p:cNvSpPr txBox="1"/>
          <p:nvPr/>
        </p:nvSpPr>
        <p:spPr>
          <a:xfrm>
            <a:off x="3174910" y="4364605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Client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F2E170-8E2A-A84A-832F-4840B7FC5E48}"/>
              </a:ext>
            </a:extLst>
          </p:cNvPr>
          <p:cNvSpPr txBox="1"/>
          <p:nvPr/>
        </p:nvSpPr>
        <p:spPr>
          <a:xfrm>
            <a:off x="2614153" y="3864246"/>
            <a:ext cx="1800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Manager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09A831-3F35-AF40-8749-43B96B31AC3C}"/>
              </a:ext>
            </a:extLst>
          </p:cNvPr>
          <p:cNvSpPr/>
          <p:nvPr/>
        </p:nvSpPr>
        <p:spPr>
          <a:xfrm>
            <a:off x="4678271" y="3885778"/>
            <a:ext cx="1902126" cy="5291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744998-C029-4C4F-A6EC-9A0178E16634}"/>
              </a:ext>
            </a:extLst>
          </p:cNvPr>
          <p:cNvSpPr/>
          <p:nvPr/>
        </p:nvSpPr>
        <p:spPr>
          <a:xfrm>
            <a:off x="7078562" y="3903644"/>
            <a:ext cx="1902126" cy="5291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F340665-63E8-6B48-BA04-EE00B47FCC97}"/>
              </a:ext>
            </a:extLst>
          </p:cNvPr>
          <p:cNvSpPr/>
          <p:nvPr/>
        </p:nvSpPr>
        <p:spPr>
          <a:xfrm>
            <a:off x="9462526" y="3891080"/>
            <a:ext cx="1902126" cy="52915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Off Core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FDFE144-D311-7646-A90B-55AD7C8DFE9B}"/>
              </a:ext>
            </a:extLst>
          </p:cNvPr>
          <p:cNvSpPr txBox="1"/>
          <p:nvPr/>
        </p:nvSpPr>
        <p:spPr>
          <a:xfrm>
            <a:off x="7201129" y="5445080"/>
            <a:ext cx="1080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079029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DFA9D-67A5-AB4E-850A-8A03446F5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C621186-E8F8-A44D-97E8-2843333B20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5394007"/>
              </p:ext>
            </p:extLst>
          </p:nvPr>
        </p:nvGraphicFramePr>
        <p:xfrm>
          <a:off x="838200" y="1825625"/>
          <a:ext cx="10515600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8643">
                  <a:extLst>
                    <a:ext uri="{9D8B030D-6E8A-4147-A177-3AD203B41FA5}">
                      <a16:colId xmlns:a16="http://schemas.microsoft.com/office/drawing/2014/main" val="3216654542"/>
                    </a:ext>
                  </a:extLst>
                </a:gridCol>
                <a:gridCol w="3956957">
                  <a:extLst>
                    <a:ext uri="{9D8B030D-6E8A-4147-A177-3AD203B41FA5}">
                      <a16:colId xmlns:a16="http://schemas.microsoft.com/office/drawing/2014/main" val="16315386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978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ffwd_init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Allocate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37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launch_servers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num_servers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OS threads for the requested number of servers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thread_create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client_fun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OS threads running the client function specified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72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exec_async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(server, </a:t>
                      </a:r>
                      <a:r>
                        <a:rPr lang="en-US" sz="2400" b="1" dirty="0" err="1">
                          <a:latin typeface="Courier" pitchFamily="2" charset="0"/>
                        </a:rPr>
                        <a:t>cb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, fun, param)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Delegate function fun to server, execute callback </a:t>
                      </a:r>
                      <a:r>
                        <a:rPr lang="en-US" dirty="0" err="1"/>
                        <a:t>cb</a:t>
                      </a:r>
                      <a:r>
                        <a:rPr lang="en-US" dirty="0"/>
                        <a:t> when response is detected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931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>
                          <a:latin typeface="Courier" pitchFamily="2" charset="0"/>
                        </a:rPr>
                        <a:t>async_barrier</a:t>
                      </a:r>
                      <a:r>
                        <a:rPr lang="en-US" sz="2400" b="1" dirty="0">
                          <a:latin typeface="Courier" pitchFamily="2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Clear all outstanding requests before returning.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945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Courier" pitchFamily="2" charset="0"/>
                        </a:rPr>
                        <a:t>shutdown()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 servers, free request / response 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374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804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32</a:t>
            </a:r>
          </a:p>
        </p:txBody>
      </p:sp>
    </p:spTree>
    <p:extLst>
      <p:ext uri="{BB962C8B-B14F-4D97-AF65-F5344CB8AC3E}">
        <p14:creationId xmlns:p14="http://schemas.microsoft.com/office/powerpoint/2010/main" val="4097815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V="1">
            <a:off x="2710543" y="1468398"/>
            <a:ext cx="1774369" cy="2646403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429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V="1">
            <a:off x="2710543" y="1894114"/>
            <a:ext cx="1774369" cy="2220688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083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V="1">
            <a:off x="2710543" y="2253343"/>
            <a:ext cx="1774369" cy="1861459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785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V="1">
            <a:off x="2710543" y="2792186"/>
            <a:ext cx="1837645" cy="1322617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2468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H="1">
            <a:off x="4114800" y="4147457"/>
            <a:ext cx="3347358" cy="359229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403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D16E6-95BA-7642-B03A-F6057641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Accomplishments</a:t>
            </a:r>
            <a:br>
              <a:rPr lang="en-US" dirty="0"/>
            </a:br>
            <a:r>
              <a:rPr lang="en-US" sz="2400" dirty="0"/>
              <a:t>(On our benchmark)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14F7E-47BE-F448-A7E4-9B45D4291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Asynchronous Delegation approaches meet or exceed the throughput achieved by this lab in other delegation designs</a:t>
            </a:r>
            <a:r>
              <a:rPr lang="en-US" i="1" dirty="0"/>
              <a:t>. 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Dedicated Asynchronous Delegation exceeds the throughput of synchronized, shared memory approaches when delegated data structures are cache resident.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Flat Dedicated Delegation performs comparably to synchronized, shared memory approaches when delegated data structures are in DRAM.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0875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 flipH="1" flipV="1">
            <a:off x="4114800" y="4506686"/>
            <a:ext cx="3347357" cy="146957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675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A5A5-1CA4-574B-BD50-D67DF0E14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Delegation – Comparison to </a:t>
            </a:r>
            <a:r>
              <a:rPr lang="en-US" dirty="0" err="1"/>
              <a:t>Gepard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A1D1A-84D0-1E4D-8F3A-5590D315FBF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26108"/>
            <a:ext cx="4548188" cy="3411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0C7009-49B9-6645-BA0D-0FE505358AA5}"/>
              </a:ext>
            </a:extLst>
          </p:cNvPr>
          <p:cNvSpPr/>
          <p:nvPr/>
        </p:nvSpPr>
        <p:spPr>
          <a:xfrm>
            <a:off x="7707089" y="16004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A96847-2BFE-BC43-B34B-B7D5911E4AA6}"/>
              </a:ext>
            </a:extLst>
          </p:cNvPr>
          <p:cNvSpPr/>
          <p:nvPr/>
        </p:nvSpPr>
        <p:spPr>
          <a:xfrm>
            <a:off x="7707089" y="20412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E6AB60-F124-3A41-9649-31C6A0E56A5B}"/>
              </a:ext>
            </a:extLst>
          </p:cNvPr>
          <p:cNvSpPr/>
          <p:nvPr/>
        </p:nvSpPr>
        <p:spPr>
          <a:xfrm>
            <a:off x="7682594" y="39349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3EF25-05DB-7449-87E2-4BA538B7F28E}"/>
              </a:ext>
            </a:extLst>
          </p:cNvPr>
          <p:cNvSpPr/>
          <p:nvPr/>
        </p:nvSpPr>
        <p:spPr>
          <a:xfrm>
            <a:off x="7682594" y="43758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B7AE40-3376-A940-93B8-D537FF7D0F5E}"/>
              </a:ext>
            </a:extLst>
          </p:cNvPr>
          <p:cNvSpPr/>
          <p:nvPr/>
        </p:nvSpPr>
        <p:spPr>
          <a:xfrm>
            <a:off x="7707089" y="24803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B16A52-A7AE-2843-8017-850FCBF9CCBE}"/>
              </a:ext>
            </a:extLst>
          </p:cNvPr>
          <p:cNvSpPr/>
          <p:nvPr/>
        </p:nvSpPr>
        <p:spPr>
          <a:xfrm>
            <a:off x="7682594" y="48167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C350EF4-4233-1A4B-BCBB-27C2E31CDB02}"/>
              </a:ext>
            </a:extLst>
          </p:cNvPr>
          <p:cNvSpPr/>
          <p:nvPr/>
        </p:nvSpPr>
        <p:spPr>
          <a:xfrm>
            <a:off x="4659089" y="115952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8453C-CAFB-8C41-99BF-27191CD8AB2D}"/>
              </a:ext>
            </a:extLst>
          </p:cNvPr>
          <p:cNvSpPr/>
          <p:nvPr/>
        </p:nvSpPr>
        <p:spPr>
          <a:xfrm>
            <a:off x="4659089" y="16004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3F43E7-1577-0E47-A096-9184A1B94120}"/>
              </a:ext>
            </a:extLst>
          </p:cNvPr>
          <p:cNvSpPr/>
          <p:nvPr/>
        </p:nvSpPr>
        <p:spPr>
          <a:xfrm>
            <a:off x="4659089" y="203842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4B16C9-9EA5-C647-B911-156AD5E5768E}"/>
              </a:ext>
            </a:extLst>
          </p:cNvPr>
          <p:cNvSpPr/>
          <p:nvPr/>
        </p:nvSpPr>
        <p:spPr>
          <a:xfrm>
            <a:off x="4659089" y="24793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16626A-09A4-3A49-8A56-2D4D42D6922E}"/>
              </a:ext>
            </a:extLst>
          </p:cNvPr>
          <p:cNvCxnSpPr>
            <a:cxnSpLocks/>
          </p:cNvCxnSpPr>
          <p:nvPr/>
        </p:nvCxnSpPr>
        <p:spPr>
          <a:xfrm>
            <a:off x="6253843" y="1812471"/>
            <a:ext cx="1389971" cy="979715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5499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868" y="455988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616408"/>
            <a:ext cx="4548188" cy="341114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B543D8-89C4-1244-BDC4-16D8EE0D38B0}"/>
              </a:ext>
            </a:extLst>
          </p:cNvPr>
          <p:cNvCxnSpPr/>
          <p:nvPr/>
        </p:nvCxnSpPr>
        <p:spPr>
          <a:xfrm>
            <a:off x="4548188" y="1548911"/>
            <a:ext cx="0" cy="369664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B469E4-6AA7-2243-A9FB-95D88921285B}"/>
              </a:ext>
            </a:extLst>
          </p:cNvPr>
          <p:cNvCxnSpPr>
            <a:cxnSpLocks/>
          </p:cNvCxnSpPr>
          <p:nvPr/>
        </p:nvCxnSpPr>
        <p:spPr>
          <a:xfrm flipH="1">
            <a:off x="4548188" y="5245555"/>
            <a:ext cx="653891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78C59D-59CC-C14F-8182-716738BD08D5}"/>
              </a:ext>
            </a:extLst>
          </p:cNvPr>
          <p:cNvSpPr/>
          <p:nvPr/>
        </p:nvSpPr>
        <p:spPr>
          <a:xfrm>
            <a:off x="7072716" y="1839308"/>
            <a:ext cx="2188027" cy="50630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Polling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865D2-3371-024F-B0F0-51683D5C23B3}"/>
              </a:ext>
            </a:extLst>
          </p:cNvPr>
          <p:cNvSpPr/>
          <p:nvPr/>
        </p:nvSpPr>
        <p:spPr>
          <a:xfrm>
            <a:off x="4686300" y="3945997"/>
            <a:ext cx="1910430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Requests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7B6490-9211-A04A-8AC9-18F443A3AD34}"/>
              </a:ext>
            </a:extLst>
          </p:cNvPr>
          <p:cNvSpPr/>
          <p:nvPr/>
        </p:nvSpPr>
        <p:spPr>
          <a:xfrm>
            <a:off x="6596738" y="3945996"/>
            <a:ext cx="1175656" cy="51756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Handle Response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ACEC07-BBC7-3B41-BC69-8AE16A7F5FDF}"/>
              </a:ext>
            </a:extLst>
          </p:cNvPr>
          <p:cNvSpPr/>
          <p:nvPr/>
        </p:nvSpPr>
        <p:spPr>
          <a:xfrm>
            <a:off x="4754072" y="1838889"/>
            <a:ext cx="2316200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DDC38B-2AC2-6343-A18A-0C1AF278F8D9}"/>
              </a:ext>
            </a:extLst>
          </p:cNvPr>
          <p:cNvSpPr/>
          <p:nvPr/>
        </p:nvSpPr>
        <p:spPr>
          <a:xfrm>
            <a:off x="8950091" y="3945994"/>
            <a:ext cx="2048545" cy="513164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Requests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7A21A-6C40-FB45-B0FC-F5003F5F727A}"/>
              </a:ext>
            </a:extLst>
          </p:cNvPr>
          <p:cNvSpPr txBox="1"/>
          <p:nvPr/>
        </p:nvSpPr>
        <p:spPr>
          <a:xfrm>
            <a:off x="1107911" y="2844225"/>
            <a:ext cx="13917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B509F62-3913-6040-8F5B-BAE29C257039}"/>
              </a:ext>
            </a:extLst>
          </p:cNvPr>
          <p:cNvSpPr txBox="1"/>
          <p:nvPr/>
        </p:nvSpPr>
        <p:spPr>
          <a:xfrm>
            <a:off x="1104900" y="4953167"/>
            <a:ext cx="12330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Client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8F3AC5-C6CD-024A-910E-18D5217E8C95}"/>
              </a:ext>
            </a:extLst>
          </p:cNvPr>
          <p:cNvSpPr txBox="1"/>
          <p:nvPr/>
        </p:nvSpPr>
        <p:spPr>
          <a:xfrm>
            <a:off x="7201129" y="5445080"/>
            <a:ext cx="1080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Time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8583E4-0F0A-1741-9E30-CD826994B7DB}"/>
              </a:ext>
            </a:extLst>
          </p:cNvPr>
          <p:cNvSpPr/>
          <p:nvPr/>
        </p:nvSpPr>
        <p:spPr>
          <a:xfrm>
            <a:off x="7774436" y="3945995"/>
            <a:ext cx="1175656" cy="51756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Write Requests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F5F5D1-06DA-DE4D-8431-511EF60C544F}"/>
              </a:ext>
            </a:extLst>
          </p:cNvPr>
          <p:cNvSpPr/>
          <p:nvPr/>
        </p:nvSpPr>
        <p:spPr>
          <a:xfrm>
            <a:off x="9272514" y="1839117"/>
            <a:ext cx="1726119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</p:spTree>
    <p:extLst>
      <p:ext uri="{BB962C8B-B14F-4D97-AF65-F5344CB8AC3E}">
        <p14:creationId xmlns:p14="http://schemas.microsoft.com/office/powerpoint/2010/main" val="2873594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39A8A-1416-6946-9B9D-C703D6E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- 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3CEAD-B0B9-7D4D-A9D1-99462A443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Allocate (1) 64Byte variable per server</a:t>
            </a:r>
          </a:p>
          <a:p>
            <a:r>
              <a:rPr lang="en-US" dirty="0"/>
              <a:t>Vary the number of servers</a:t>
            </a:r>
          </a:p>
          <a:p>
            <a:r>
              <a:rPr lang="en-US" dirty="0"/>
              <a:t>Total core count sums to 56</a:t>
            </a:r>
          </a:p>
          <a:p>
            <a:r>
              <a:rPr lang="en-US" dirty="0"/>
              <a:t>Clients select a server at random and delegate an increment function continuously for 3 seconds</a:t>
            </a:r>
          </a:p>
          <a:p>
            <a:r>
              <a:rPr lang="en-US" dirty="0"/>
              <a:t>Count the total number of operations</a:t>
            </a:r>
          </a:p>
          <a:p>
            <a:r>
              <a:rPr lang="en-US" dirty="0"/>
              <a:t>Harmonic mean of 10 trials</a:t>
            </a:r>
          </a:p>
          <a:p>
            <a:r>
              <a:rPr lang="en-US" dirty="0"/>
              <a:t>16 Request Lines unless otherwise mentioned</a:t>
            </a:r>
          </a:p>
        </p:txBody>
      </p:sp>
    </p:spTree>
    <p:extLst>
      <p:ext uri="{BB962C8B-B14F-4D97-AF65-F5344CB8AC3E}">
        <p14:creationId xmlns:p14="http://schemas.microsoft.com/office/powerpoint/2010/main" val="3279541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B864EBD-D9FE-1341-996F-7F3100A4B1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0" b="717"/>
          <a:stretch/>
        </p:blipFill>
        <p:spPr>
          <a:xfrm>
            <a:off x="2334986" y="1468398"/>
            <a:ext cx="8752113" cy="52467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EEFCD9-FFFD-9341-80CA-2EF4D7568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Why Hold a Request Reserve?</a:t>
            </a:r>
          </a:p>
        </p:txBody>
      </p:sp>
    </p:spTree>
    <p:extLst>
      <p:ext uri="{BB962C8B-B14F-4D97-AF65-F5344CB8AC3E}">
        <p14:creationId xmlns:p14="http://schemas.microsoft.com/office/powerpoint/2010/main" val="37342526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Request Reserve 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2080701-F511-A349-9B79-5EDAA9F699A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7736" y="2263487"/>
            <a:ext cx="3129088" cy="2346816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69701BC-FE45-CE42-BB9C-4BF64FAFD19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34305" y="2555029"/>
            <a:ext cx="3129088" cy="234681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748C365-4FCA-3F46-AD3B-32966576C5B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3279" y="2839796"/>
            <a:ext cx="3129088" cy="234681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B462BC-6989-CA47-817D-EDF5EDB5424A}"/>
              </a:ext>
            </a:extLst>
          </p:cNvPr>
          <p:cNvSpPr txBox="1"/>
          <p:nvPr/>
        </p:nvSpPr>
        <p:spPr>
          <a:xfrm>
            <a:off x="9473158" y="4528259"/>
            <a:ext cx="1952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Servers</a:t>
            </a:r>
          </a:p>
        </p:txBody>
      </p:sp>
    </p:spTree>
    <p:extLst>
      <p:ext uri="{BB962C8B-B14F-4D97-AF65-F5344CB8AC3E}">
        <p14:creationId xmlns:p14="http://schemas.microsoft.com/office/powerpoint/2010/main" val="1812576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B5E94-021A-9B45-B0E5-A626CBDBA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Pending Request Queue Length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14D07-7B88-A14B-8C7D-64E8A6C92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16" y="1468398"/>
            <a:ext cx="8731170" cy="524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849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299D4C-2D20-D748-8021-F04594440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586" y="1307920"/>
            <a:ext cx="9031514" cy="5423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05C4DB-5177-FC49-8332-6B2EB02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Pending Request Queue Length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4A8FB6-7DD2-044F-8CBC-140E02DF3225}"/>
              </a:ext>
            </a:extLst>
          </p:cNvPr>
          <p:cNvSpPr txBox="1"/>
          <p:nvPr/>
        </p:nvSpPr>
        <p:spPr>
          <a:xfrm>
            <a:off x="422552" y="3234630"/>
            <a:ext cx="18245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16 </a:t>
            </a:r>
          </a:p>
          <a:p>
            <a:r>
              <a:rPr lang="en-US" sz="3200" dirty="0">
                <a:latin typeface="Helvetica" pitchFamily="2" charset="0"/>
              </a:rPr>
              <a:t>Request </a:t>
            </a:r>
          </a:p>
          <a:p>
            <a:r>
              <a:rPr lang="en-US" sz="3200" dirty="0">
                <a:latin typeface="Helvetica" pitchFamily="2" charset="0"/>
              </a:rPr>
              <a:t>Lines</a:t>
            </a:r>
          </a:p>
        </p:txBody>
      </p:sp>
    </p:spTree>
    <p:extLst>
      <p:ext uri="{BB962C8B-B14F-4D97-AF65-F5344CB8AC3E}">
        <p14:creationId xmlns:p14="http://schemas.microsoft.com/office/powerpoint/2010/main" val="40992820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096DDB-B9E5-3F4E-8C20-EB0C7EDD1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010" y="1289956"/>
            <a:ext cx="9341939" cy="55680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05C4DB-5177-FC49-8332-6B2EB02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Pending Request Queue Length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DCD82D-633A-F744-9E2C-4C97270A6AD9}"/>
              </a:ext>
            </a:extLst>
          </p:cNvPr>
          <p:cNvSpPr txBox="1"/>
          <p:nvPr/>
        </p:nvSpPr>
        <p:spPr>
          <a:xfrm>
            <a:off x="436521" y="3289147"/>
            <a:ext cx="18245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8 </a:t>
            </a:r>
          </a:p>
          <a:p>
            <a:r>
              <a:rPr lang="en-US" sz="3200" dirty="0">
                <a:latin typeface="Helvetica" pitchFamily="2" charset="0"/>
              </a:rPr>
              <a:t>Request </a:t>
            </a:r>
          </a:p>
          <a:p>
            <a:r>
              <a:rPr lang="en-US" sz="3200" dirty="0">
                <a:latin typeface="Helvetica" pitchFamily="2" charset="0"/>
              </a:rPr>
              <a:t>Lines</a:t>
            </a:r>
          </a:p>
        </p:txBody>
      </p:sp>
    </p:spTree>
    <p:extLst>
      <p:ext uri="{BB962C8B-B14F-4D97-AF65-F5344CB8AC3E}">
        <p14:creationId xmlns:p14="http://schemas.microsoft.com/office/powerpoint/2010/main" val="24770086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F012A2F-C1B0-7B46-B4BD-442D515BF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929" y="1463392"/>
            <a:ext cx="9044214" cy="5394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05C4DB-5177-FC49-8332-6B2EB02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Pending Request Queue Length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D75E8E-6636-5D45-B455-956B1B37A436}"/>
              </a:ext>
            </a:extLst>
          </p:cNvPr>
          <p:cNvSpPr txBox="1"/>
          <p:nvPr/>
        </p:nvSpPr>
        <p:spPr>
          <a:xfrm>
            <a:off x="413481" y="3375866"/>
            <a:ext cx="182453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4 </a:t>
            </a:r>
          </a:p>
          <a:p>
            <a:r>
              <a:rPr lang="en-US" sz="3200" dirty="0">
                <a:latin typeface="Helvetica" pitchFamily="2" charset="0"/>
              </a:rPr>
              <a:t>Request </a:t>
            </a:r>
          </a:p>
          <a:p>
            <a:r>
              <a:rPr lang="en-US" sz="3200" dirty="0">
                <a:latin typeface="Helvetica" pitchFamily="2" charset="0"/>
              </a:rPr>
              <a:t>Lines</a:t>
            </a:r>
          </a:p>
        </p:txBody>
      </p:sp>
    </p:spTree>
    <p:extLst>
      <p:ext uri="{BB962C8B-B14F-4D97-AF65-F5344CB8AC3E}">
        <p14:creationId xmlns:p14="http://schemas.microsoft.com/office/powerpoint/2010/main" val="1879285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E44C-4508-7247-8A8F-05E457D68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020" y="171410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41016-FDDC-DB4F-BD08-33A40F674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Shared Memory</a:t>
            </a:r>
          </a:p>
          <a:p>
            <a:pPr lvl="1"/>
            <a:r>
              <a:rPr lang="en-US" dirty="0"/>
              <a:t>Previous Delegation Designs</a:t>
            </a:r>
          </a:p>
          <a:p>
            <a:r>
              <a:rPr lang="en-US" dirty="0"/>
              <a:t>Asynchronous Delegation Design</a:t>
            </a:r>
          </a:p>
          <a:p>
            <a:pPr lvl="1"/>
            <a:r>
              <a:rPr lang="en-US" dirty="0"/>
              <a:t>Dedicated Asynchronous Delegation</a:t>
            </a:r>
          </a:p>
          <a:p>
            <a:pPr lvl="1"/>
            <a:r>
              <a:rPr lang="en-US" dirty="0"/>
              <a:t>Flat Asynchronous Delegation</a:t>
            </a:r>
          </a:p>
          <a:p>
            <a:r>
              <a:rPr lang="en-US" dirty="0"/>
              <a:t>Results on Microbenchmark</a:t>
            </a:r>
          </a:p>
        </p:txBody>
      </p:sp>
    </p:spTree>
    <p:extLst>
      <p:ext uri="{BB962C8B-B14F-4D97-AF65-F5344CB8AC3E}">
        <p14:creationId xmlns:p14="http://schemas.microsoft.com/office/powerpoint/2010/main" val="3464219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ap&#10;&#10;Description automatically generated">
            <a:extLst>
              <a:ext uri="{FF2B5EF4-FFF2-40B4-BE49-F238E27FC236}">
                <a16:creationId xmlns:a16="http://schemas.microsoft.com/office/drawing/2014/main" id="{89F56D9A-357E-BF4B-BFE7-762586988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614" y="1265747"/>
            <a:ext cx="9145254" cy="5449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05C4DB-5177-FC49-8332-6B2EB02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Number of Request Lines</a:t>
            </a:r>
          </a:p>
        </p:txBody>
      </p:sp>
    </p:spTree>
    <p:extLst>
      <p:ext uri="{BB962C8B-B14F-4D97-AF65-F5344CB8AC3E}">
        <p14:creationId xmlns:p14="http://schemas.microsoft.com/office/powerpoint/2010/main" val="12423371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2EEF72-4FD1-184F-832C-E2B6C9D67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971" y="1213293"/>
            <a:ext cx="9446078" cy="56383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F03B5D-556F-904E-9A8F-6F33F2DF7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Dedicated Delegation – </a:t>
            </a:r>
            <a:br>
              <a:rPr lang="en-US" dirty="0"/>
            </a:br>
            <a:r>
              <a:rPr lang="en-US" dirty="0"/>
              <a:t>Client and Server Production Rates</a:t>
            </a:r>
          </a:p>
        </p:txBody>
      </p:sp>
    </p:spTree>
    <p:extLst>
      <p:ext uri="{BB962C8B-B14F-4D97-AF65-F5344CB8AC3E}">
        <p14:creationId xmlns:p14="http://schemas.microsoft.com/office/powerpoint/2010/main" val="2490419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3323133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</p:cNvCxnSpPr>
          <p:nvPr/>
        </p:nvCxnSpPr>
        <p:spPr>
          <a:xfrm flipV="1">
            <a:off x="1802100" y="1765725"/>
            <a:ext cx="1132281" cy="2116176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1326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</p:cNvCxnSpPr>
          <p:nvPr/>
        </p:nvCxnSpPr>
        <p:spPr>
          <a:xfrm flipV="1">
            <a:off x="1643665" y="2201843"/>
            <a:ext cx="1800563" cy="1687161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90913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</p:cNvCxnSpPr>
          <p:nvPr/>
        </p:nvCxnSpPr>
        <p:spPr>
          <a:xfrm flipV="1">
            <a:off x="1643665" y="2634548"/>
            <a:ext cx="1861540" cy="1254457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3781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</p:cNvCxnSpPr>
          <p:nvPr/>
        </p:nvCxnSpPr>
        <p:spPr>
          <a:xfrm>
            <a:off x="1643665" y="3889005"/>
            <a:ext cx="2316695" cy="213332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5699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</p:cNvCxnSpPr>
          <p:nvPr/>
        </p:nvCxnSpPr>
        <p:spPr>
          <a:xfrm flipH="1" flipV="1">
            <a:off x="3282043" y="4329876"/>
            <a:ext cx="2813957" cy="1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025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87828" y="2748524"/>
            <a:ext cx="4548188" cy="34111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EF323F6-4519-BA4E-B819-DC7AFD936F8B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5475512" y="3185616"/>
            <a:ext cx="1796148" cy="696285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85393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925" t="29126" r="15213" b="9052"/>
          <a:stretch/>
        </p:blipFill>
        <p:spPr>
          <a:xfrm>
            <a:off x="0" y="3742051"/>
            <a:ext cx="3268446" cy="21088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6962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Server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8E75198-EF4A-0840-8E6C-550C4536B812}"/>
              </a:ext>
            </a:extLst>
          </p:cNvPr>
          <p:cNvCxnSpPr>
            <a:cxnSpLocks/>
          </p:cNvCxnSpPr>
          <p:nvPr/>
        </p:nvCxnSpPr>
        <p:spPr>
          <a:xfrm flipH="1">
            <a:off x="3268446" y="3048975"/>
            <a:ext cx="3903501" cy="1245239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BF27742-6E4A-964C-95EC-B2EA83F7DBB6}"/>
              </a:ext>
            </a:extLst>
          </p:cNvPr>
          <p:cNvCxnSpPr>
            <a:cxnSpLocks/>
          </p:cNvCxnSpPr>
          <p:nvPr/>
        </p:nvCxnSpPr>
        <p:spPr>
          <a:xfrm>
            <a:off x="3267957" y="4441167"/>
            <a:ext cx="3903990" cy="895353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50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Shared 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700053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2405623"/>
            <a:ext cx="4548188" cy="34111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95D596-D7E8-014B-93FF-76C4F03CFAE7}"/>
              </a:ext>
            </a:extLst>
          </p:cNvPr>
          <p:cNvSpPr txBox="1"/>
          <p:nvPr/>
        </p:nvSpPr>
        <p:spPr>
          <a:xfrm>
            <a:off x="5856515" y="1805458"/>
            <a:ext cx="5018313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Before x =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73A9E-DC20-D649-8E42-7C808657382B}"/>
              </a:ext>
            </a:extLst>
          </p:cNvPr>
          <p:cNvSpPr txBox="1"/>
          <p:nvPr/>
        </p:nvSpPr>
        <p:spPr>
          <a:xfrm>
            <a:off x="1500188" y="825287"/>
            <a:ext cx="236696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x +=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8416B-B748-EB4D-94A1-C40F9C0F8E6D}"/>
              </a:ext>
            </a:extLst>
          </p:cNvPr>
          <p:cNvSpPr txBox="1"/>
          <p:nvPr/>
        </p:nvSpPr>
        <p:spPr>
          <a:xfrm>
            <a:off x="1285876" y="4668412"/>
            <a:ext cx="236696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x +=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7FF5E-A35A-6D4E-86A3-97F5F0936A7F}"/>
              </a:ext>
            </a:extLst>
          </p:cNvPr>
          <p:cNvSpPr txBox="1"/>
          <p:nvPr/>
        </p:nvSpPr>
        <p:spPr>
          <a:xfrm>
            <a:off x="5856514" y="2910864"/>
            <a:ext cx="5018313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After    x = ?</a:t>
            </a:r>
          </a:p>
        </p:txBody>
      </p:sp>
    </p:spTree>
    <p:extLst>
      <p:ext uri="{BB962C8B-B14F-4D97-AF65-F5344CB8AC3E}">
        <p14:creationId xmlns:p14="http://schemas.microsoft.com/office/powerpoint/2010/main" val="12223750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925" t="29126" r="15213" b="9052"/>
          <a:stretch/>
        </p:blipFill>
        <p:spPr>
          <a:xfrm>
            <a:off x="0" y="3742051"/>
            <a:ext cx="3268446" cy="21088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6962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Server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8E75198-EF4A-0840-8E6C-550C4536B812}"/>
              </a:ext>
            </a:extLst>
          </p:cNvPr>
          <p:cNvCxnSpPr>
            <a:cxnSpLocks/>
          </p:cNvCxnSpPr>
          <p:nvPr/>
        </p:nvCxnSpPr>
        <p:spPr>
          <a:xfrm flipH="1">
            <a:off x="3268447" y="3847897"/>
            <a:ext cx="3903500" cy="446317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BF27742-6E4A-964C-95EC-B2EA83F7DBB6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3267957" y="4441167"/>
            <a:ext cx="3979208" cy="1777096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71041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B906-25FF-7245-8333-3A126D3C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0ADE4-C389-6D42-B8C4-346D9B5B798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925" t="29126" r="15213" b="9052"/>
          <a:stretch/>
        </p:blipFill>
        <p:spPr>
          <a:xfrm>
            <a:off x="0" y="3742051"/>
            <a:ext cx="3268446" cy="210882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BF9180-7D82-1948-9141-DBD6E1F0AC68}"/>
              </a:ext>
            </a:extLst>
          </p:cNvPr>
          <p:cNvSpPr/>
          <p:nvPr/>
        </p:nvSpPr>
        <p:spPr>
          <a:xfrm>
            <a:off x="6237515" y="168204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B2001C-BFDE-2C44-B04B-1314DB921959}"/>
              </a:ext>
            </a:extLst>
          </p:cNvPr>
          <p:cNvSpPr/>
          <p:nvPr/>
        </p:nvSpPr>
        <p:spPr>
          <a:xfrm>
            <a:off x="6237515" y="212291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1E5447-4E25-2C42-BF3D-8ED47648469B}"/>
              </a:ext>
            </a:extLst>
          </p:cNvPr>
          <p:cNvSpPr/>
          <p:nvPr/>
        </p:nvSpPr>
        <p:spPr>
          <a:xfrm>
            <a:off x="6213020" y="401662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0BC3F-90C9-DB47-B64D-AD8085BE219A}"/>
              </a:ext>
            </a:extLst>
          </p:cNvPr>
          <p:cNvSpPr/>
          <p:nvPr/>
        </p:nvSpPr>
        <p:spPr>
          <a:xfrm>
            <a:off x="6213020" y="4457498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CEBB-BA29-DC45-915A-725C766BEB1A}"/>
              </a:ext>
            </a:extLst>
          </p:cNvPr>
          <p:cNvSpPr/>
          <p:nvPr/>
        </p:nvSpPr>
        <p:spPr>
          <a:xfrm>
            <a:off x="6237515" y="25620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5CE733-E1BE-0B4A-9AF9-7214F392EF17}"/>
              </a:ext>
            </a:extLst>
          </p:cNvPr>
          <p:cNvSpPr/>
          <p:nvPr/>
        </p:nvSpPr>
        <p:spPr>
          <a:xfrm>
            <a:off x="6213020" y="489836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4838E0-4D2A-8447-A8AA-035135DADF49}"/>
              </a:ext>
            </a:extLst>
          </p:cNvPr>
          <p:cNvSpPr/>
          <p:nvPr/>
        </p:nvSpPr>
        <p:spPr>
          <a:xfrm>
            <a:off x="3026231" y="146977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386E3A-036B-664A-B356-E44CF9909F96}"/>
              </a:ext>
            </a:extLst>
          </p:cNvPr>
          <p:cNvSpPr/>
          <p:nvPr/>
        </p:nvSpPr>
        <p:spPr>
          <a:xfrm>
            <a:off x="3026231" y="19106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65E371-3F33-E34E-A41D-1CF5029CBFB3}"/>
              </a:ext>
            </a:extLst>
          </p:cNvPr>
          <p:cNvSpPr/>
          <p:nvPr/>
        </p:nvSpPr>
        <p:spPr>
          <a:xfrm>
            <a:off x="3026231" y="234867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202F88-E2AE-AF47-887F-C27A69FAFB63}"/>
              </a:ext>
            </a:extLst>
          </p:cNvPr>
          <p:cNvSpPr/>
          <p:nvPr/>
        </p:nvSpPr>
        <p:spPr>
          <a:xfrm>
            <a:off x="3026231" y="2789546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320B73-DA00-534B-B44C-DF35427A18E8}"/>
              </a:ext>
            </a:extLst>
          </p:cNvPr>
          <p:cNvSpPr/>
          <p:nvPr/>
        </p:nvSpPr>
        <p:spPr>
          <a:xfrm>
            <a:off x="6716489" y="219367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8EDAB0-8C02-AB4A-9227-59A846D5D051}"/>
              </a:ext>
            </a:extLst>
          </p:cNvPr>
          <p:cNvSpPr/>
          <p:nvPr/>
        </p:nvSpPr>
        <p:spPr>
          <a:xfrm>
            <a:off x="6716489" y="2634548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B97001-9955-7C4D-9AD1-210A1061AAA5}"/>
              </a:ext>
            </a:extLst>
          </p:cNvPr>
          <p:cNvSpPr/>
          <p:nvPr/>
        </p:nvSpPr>
        <p:spPr>
          <a:xfrm>
            <a:off x="6691994" y="452825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4CE492-D1EE-604B-BEB3-33A520C41C8F}"/>
              </a:ext>
            </a:extLst>
          </p:cNvPr>
          <p:cNvSpPr/>
          <p:nvPr/>
        </p:nvSpPr>
        <p:spPr>
          <a:xfrm>
            <a:off x="6691994" y="4969131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7DBD96-CAE2-924D-A9E6-3F0FD754A846}"/>
              </a:ext>
            </a:extLst>
          </p:cNvPr>
          <p:cNvSpPr/>
          <p:nvPr/>
        </p:nvSpPr>
        <p:spPr>
          <a:xfrm>
            <a:off x="6716489" y="3073640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EE98A72-C718-854A-8929-4C9DE546A59A}"/>
              </a:ext>
            </a:extLst>
          </p:cNvPr>
          <p:cNvSpPr/>
          <p:nvPr/>
        </p:nvSpPr>
        <p:spPr>
          <a:xfrm>
            <a:off x="6691994" y="541000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7ED91E-89BB-5D49-B12C-78E87BC4E540}"/>
              </a:ext>
            </a:extLst>
          </p:cNvPr>
          <p:cNvSpPr/>
          <p:nvPr/>
        </p:nvSpPr>
        <p:spPr>
          <a:xfrm>
            <a:off x="3505205" y="198140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066236-2B1F-9D43-AD9A-2896162A62A1}"/>
              </a:ext>
            </a:extLst>
          </p:cNvPr>
          <p:cNvSpPr/>
          <p:nvPr/>
        </p:nvSpPr>
        <p:spPr>
          <a:xfrm>
            <a:off x="3505205" y="2422279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729EBB-80E6-6641-B420-267C1F87B23A}"/>
              </a:ext>
            </a:extLst>
          </p:cNvPr>
          <p:cNvSpPr/>
          <p:nvPr/>
        </p:nvSpPr>
        <p:spPr>
          <a:xfrm>
            <a:off x="3505205" y="2860307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577FE97-E512-3845-9A42-721A37694DE3}"/>
              </a:ext>
            </a:extLst>
          </p:cNvPr>
          <p:cNvSpPr/>
          <p:nvPr/>
        </p:nvSpPr>
        <p:spPr>
          <a:xfrm>
            <a:off x="3505205" y="3301179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60F331-E527-A346-A752-0E785444A3EA}"/>
              </a:ext>
            </a:extLst>
          </p:cNvPr>
          <p:cNvSpPr/>
          <p:nvPr/>
        </p:nvSpPr>
        <p:spPr>
          <a:xfrm>
            <a:off x="7271660" y="2781501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Request 0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557144C-4C69-2C40-B017-ED7673C2F6FC}"/>
              </a:ext>
            </a:extLst>
          </p:cNvPr>
          <p:cNvSpPr/>
          <p:nvPr/>
        </p:nvSpPr>
        <p:spPr>
          <a:xfrm>
            <a:off x="7271660" y="3222373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C5E3D-8B71-4F4F-9432-A5B14115B8E8}"/>
              </a:ext>
            </a:extLst>
          </p:cNvPr>
          <p:cNvSpPr/>
          <p:nvPr/>
        </p:nvSpPr>
        <p:spPr>
          <a:xfrm>
            <a:off x="7247165" y="5116084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Response 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43EC7-A024-074C-A523-EF0E6920CF99}"/>
              </a:ext>
            </a:extLst>
          </p:cNvPr>
          <p:cNvSpPr/>
          <p:nvPr/>
        </p:nvSpPr>
        <p:spPr>
          <a:xfrm>
            <a:off x="7247165" y="5556956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5EF6E95-4431-B546-9D8F-9EE751874B22}"/>
              </a:ext>
            </a:extLst>
          </p:cNvPr>
          <p:cNvSpPr/>
          <p:nvPr/>
        </p:nvSpPr>
        <p:spPr>
          <a:xfrm>
            <a:off x="7271660" y="3661465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16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001618-6FEA-824F-8582-77850133E7F2}"/>
              </a:ext>
            </a:extLst>
          </p:cNvPr>
          <p:cNvSpPr/>
          <p:nvPr/>
        </p:nvSpPr>
        <p:spPr>
          <a:xfrm>
            <a:off x="7247165" y="5997827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16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CF08F1-AA68-7844-8BDA-D84B135D536C}"/>
              </a:ext>
            </a:extLst>
          </p:cNvPr>
          <p:cNvSpPr/>
          <p:nvPr/>
        </p:nvSpPr>
        <p:spPr>
          <a:xfrm>
            <a:off x="4060376" y="2569232"/>
            <a:ext cx="1360714" cy="440872"/>
          </a:xfrm>
          <a:prstGeom prst="rect">
            <a:avLst/>
          </a:prstGeom>
          <a:solidFill>
            <a:schemeClr val="accent6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0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A56E07-8301-0741-A5D6-D1756D7B33AB}"/>
              </a:ext>
            </a:extLst>
          </p:cNvPr>
          <p:cNvSpPr/>
          <p:nvPr/>
        </p:nvSpPr>
        <p:spPr>
          <a:xfrm>
            <a:off x="4060376" y="30101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F22FDC-15A2-3640-B315-41A5DEE20D00}"/>
              </a:ext>
            </a:extLst>
          </p:cNvPr>
          <p:cNvSpPr/>
          <p:nvPr/>
        </p:nvSpPr>
        <p:spPr>
          <a:xfrm>
            <a:off x="4060376" y="3448132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8C1598A-EB68-824B-BDBB-5E1C187514DE}"/>
              </a:ext>
            </a:extLst>
          </p:cNvPr>
          <p:cNvSpPr/>
          <p:nvPr/>
        </p:nvSpPr>
        <p:spPr>
          <a:xfrm>
            <a:off x="4060376" y="3889004"/>
            <a:ext cx="1360714" cy="44087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Queue 32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9EFA14-0E34-5141-893E-7A35B063FCB8}"/>
              </a:ext>
            </a:extLst>
          </p:cNvPr>
          <p:cNvSpPr txBox="1"/>
          <p:nvPr/>
        </p:nvSpPr>
        <p:spPr>
          <a:xfrm>
            <a:off x="457199" y="5099244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" pitchFamily="2" charset="0"/>
              </a:rPr>
              <a:t>Client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BF27742-6E4A-964C-95EC-B2EA83F7DBB6}"/>
              </a:ext>
            </a:extLst>
          </p:cNvPr>
          <p:cNvCxnSpPr>
            <a:cxnSpLocks/>
          </p:cNvCxnSpPr>
          <p:nvPr/>
        </p:nvCxnSpPr>
        <p:spPr>
          <a:xfrm flipV="1">
            <a:off x="1936505" y="1682043"/>
            <a:ext cx="912693" cy="2121122"/>
          </a:xfrm>
          <a:prstGeom prst="straightConnector1">
            <a:avLst/>
          </a:prstGeom>
          <a:ln w="952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055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2981B-56D3-EE4E-8229-8F6273B63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 Permutations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30FA5-ACB7-BA41-B15B-4105CEA4A8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Pending Request Reserve</a:t>
            </a:r>
          </a:p>
          <a:p>
            <a:r>
              <a:rPr lang="en-US" dirty="0"/>
              <a:t>Direct Request Line Write</a:t>
            </a:r>
          </a:p>
          <a:p>
            <a:pPr lvl="1"/>
            <a:r>
              <a:rPr lang="en-US" dirty="0"/>
              <a:t>Serve when blocked</a:t>
            </a:r>
          </a:p>
          <a:p>
            <a:pPr lvl="1"/>
            <a:r>
              <a:rPr lang="en-US" dirty="0"/>
              <a:t>Fast path</a:t>
            </a:r>
          </a:p>
          <a:p>
            <a:pPr lvl="1"/>
            <a:r>
              <a:rPr lang="en-US" dirty="0"/>
              <a:t>Bound by fixed number of invocations</a:t>
            </a:r>
          </a:p>
          <a:p>
            <a:pPr lvl="1"/>
            <a:r>
              <a:rPr lang="en-US" dirty="0"/>
              <a:t>Doorbell</a:t>
            </a:r>
          </a:p>
        </p:txBody>
      </p:sp>
    </p:spTree>
    <p:extLst>
      <p:ext uri="{BB962C8B-B14F-4D97-AF65-F5344CB8AC3E}">
        <p14:creationId xmlns:p14="http://schemas.microsoft.com/office/powerpoint/2010/main" val="40996225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96B131-1E03-BD43-9D7F-AC38280AB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830" y="714206"/>
            <a:ext cx="10115470" cy="60485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E7D774-135A-0E44-8683-5FCC9E2EE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– Results</a:t>
            </a:r>
          </a:p>
        </p:txBody>
      </p:sp>
    </p:spTree>
    <p:extLst>
      <p:ext uri="{BB962C8B-B14F-4D97-AF65-F5344CB8AC3E}">
        <p14:creationId xmlns:p14="http://schemas.microsoft.com/office/powerpoint/2010/main" val="35224689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7C925-4619-E640-A071-C65D02D0F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- Latency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B3E04D-BCAD-A34C-850E-15E93D17E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603" y="816429"/>
            <a:ext cx="9597827" cy="5744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23BA99-BAFF-1F4E-8362-1A7B6A3E6FE8}"/>
              </a:ext>
            </a:extLst>
          </p:cNvPr>
          <p:cNvSpPr txBox="1"/>
          <p:nvPr/>
        </p:nvSpPr>
        <p:spPr>
          <a:xfrm>
            <a:off x="268600" y="2811734"/>
            <a:ext cx="20569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" pitchFamily="2" charset="0"/>
              </a:rPr>
              <a:t>28 Client</a:t>
            </a:r>
          </a:p>
          <a:p>
            <a:r>
              <a:rPr lang="en-US" sz="3600" dirty="0">
                <a:latin typeface="Helvetica" pitchFamily="2" charset="0"/>
              </a:rPr>
              <a:t>Server </a:t>
            </a:r>
          </a:p>
          <a:p>
            <a:r>
              <a:rPr lang="en-US" sz="3600" dirty="0">
                <a:latin typeface="Helvetica" pitchFamily="2" charset="0"/>
              </a:rPr>
              <a:t>Pairs</a:t>
            </a:r>
          </a:p>
        </p:txBody>
      </p:sp>
    </p:spTree>
    <p:extLst>
      <p:ext uri="{BB962C8B-B14F-4D97-AF65-F5344CB8AC3E}">
        <p14:creationId xmlns:p14="http://schemas.microsoft.com/office/powerpoint/2010/main" val="33423357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1074-E7C7-8547-AED0-26CF9DCD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Flat Delegation - Latency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B6C437-5848-B541-8587-0DF8459C9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312" y="898070"/>
            <a:ext cx="9405118" cy="5610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7A0B7F-1300-DC49-BF44-791B1A346049}"/>
              </a:ext>
            </a:extLst>
          </p:cNvPr>
          <p:cNvSpPr txBox="1"/>
          <p:nvPr/>
        </p:nvSpPr>
        <p:spPr>
          <a:xfrm>
            <a:off x="364955" y="2826246"/>
            <a:ext cx="2005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" pitchFamily="2" charset="0"/>
              </a:rPr>
              <a:t>56 Client</a:t>
            </a:r>
          </a:p>
          <a:p>
            <a:r>
              <a:rPr lang="en-US" sz="3600" dirty="0">
                <a:latin typeface="Helvetica" pitchFamily="2" charset="0"/>
              </a:rPr>
              <a:t>Server </a:t>
            </a:r>
          </a:p>
          <a:p>
            <a:r>
              <a:rPr lang="en-US" sz="3600" dirty="0">
                <a:latin typeface="Helvetica" pitchFamily="2" charset="0"/>
              </a:rPr>
              <a:t>Pairs</a:t>
            </a:r>
          </a:p>
        </p:txBody>
      </p:sp>
    </p:spTree>
    <p:extLst>
      <p:ext uri="{BB962C8B-B14F-4D97-AF65-F5344CB8AC3E}">
        <p14:creationId xmlns:p14="http://schemas.microsoft.com/office/powerpoint/2010/main" val="292351112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A0C66-1E0B-5D44-8ED4-324D58923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Microbenchmark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92C21-BBCD-5E42-8CBD-9B01AA317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Quads Machines</a:t>
            </a:r>
          </a:p>
          <a:p>
            <a:r>
              <a:rPr lang="en-US" dirty="0"/>
              <a:t>Intel Skylake (2 </a:t>
            </a:r>
            <a:r>
              <a:rPr lang="en-US" dirty="0" err="1"/>
              <a:t>ea</a:t>
            </a:r>
            <a:r>
              <a:rPr lang="en-US" dirty="0"/>
              <a:t>) 14 core processors for 56 threads</a:t>
            </a:r>
          </a:p>
          <a:p>
            <a:r>
              <a:rPr lang="en-US" dirty="0"/>
              <a:t>32 KB L1, 1024KB L2 on-core cache</a:t>
            </a:r>
          </a:p>
          <a:p>
            <a:r>
              <a:rPr lang="en-US" dirty="0"/>
              <a:t>19,712 KB L3 cache per processor</a:t>
            </a:r>
          </a:p>
          <a:p>
            <a:r>
              <a:rPr lang="en-US" dirty="0"/>
              <a:t>97613732 kB DRAM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266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2C80D-8CC9-EA47-88F1-F20D254EB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Microbenchmark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1DC39-00CE-834C-8E62-40A96CF3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3 second run time</a:t>
            </a:r>
          </a:p>
          <a:p>
            <a:r>
              <a:rPr lang="en-US" dirty="0"/>
              <a:t>10 trials</a:t>
            </a:r>
          </a:p>
          <a:p>
            <a:r>
              <a:rPr lang="en-US" dirty="0"/>
              <a:t>Delegation</a:t>
            </a:r>
          </a:p>
          <a:p>
            <a:pPr lvl="1"/>
            <a:r>
              <a:rPr lang="en-US" dirty="0"/>
              <a:t>Client selects variable at random and delegates an increment function</a:t>
            </a:r>
          </a:p>
          <a:p>
            <a:pPr lvl="1"/>
            <a:r>
              <a:rPr lang="en-US" dirty="0"/>
              <a:t>64 B variables distributed evenly among delegation servers</a:t>
            </a:r>
          </a:p>
          <a:p>
            <a:pPr lvl="1"/>
            <a:r>
              <a:rPr lang="en-US" dirty="0"/>
              <a:t>Allocated as a NUMA-aware 2-d array</a:t>
            </a:r>
          </a:p>
          <a:p>
            <a:r>
              <a:rPr lang="en-US" dirty="0"/>
              <a:t>Synchronized</a:t>
            </a:r>
          </a:p>
          <a:p>
            <a:pPr lvl="1"/>
            <a:r>
              <a:rPr lang="en-US" dirty="0"/>
              <a:t>Allocated as an array using malloc()</a:t>
            </a:r>
          </a:p>
          <a:p>
            <a:pPr lvl="1"/>
            <a:r>
              <a:rPr lang="en-US" dirty="0"/>
              <a:t>All 56 threads select a variable at random and increment</a:t>
            </a:r>
          </a:p>
          <a:p>
            <a:pPr lvl="1"/>
            <a:r>
              <a:rPr lang="en-US" dirty="0"/>
              <a:t>Uses POSIX mutex and spin lock</a:t>
            </a:r>
          </a:p>
          <a:p>
            <a:pPr lvl="1"/>
            <a:r>
              <a:rPr lang="en-US" dirty="0"/>
              <a:t>Atomic is </a:t>
            </a:r>
            <a:r>
              <a:rPr lang="en-US" dirty="0" err="1"/>
              <a:t>gcc</a:t>
            </a:r>
            <a:r>
              <a:rPr lang="en-US" dirty="0"/>
              <a:t> built in fetch and add.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4784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940628-DD4B-B54E-B6D3-D00443F6D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374650"/>
            <a:ext cx="10223500" cy="6108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48018C-BE2D-1348-9497-5338AD298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744655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D4735-5953-1F43-9118-25C00943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F518523-BBA6-CC49-AEF6-066BBFBF3176}"/>
              </a:ext>
            </a:extLst>
          </p:cNvPr>
          <p:cNvGraphicFramePr>
            <a:graphicFrameLocks/>
          </p:cNvGraphicFramePr>
          <p:nvPr/>
        </p:nvGraphicFramePr>
        <p:xfrm>
          <a:off x="809625" y="250825"/>
          <a:ext cx="10572750" cy="6356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1113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Shared 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700053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2405623"/>
            <a:ext cx="4548188" cy="34111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95D596-D7E8-014B-93FF-76C4F03CFAE7}"/>
              </a:ext>
            </a:extLst>
          </p:cNvPr>
          <p:cNvSpPr txBox="1"/>
          <p:nvPr/>
        </p:nvSpPr>
        <p:spPr>
          <a:xfrm>
            <a:off x="5876926" y="2828835"/>
            <a:ext cx="496728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x = {2, 3}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73A9E-DC20-D649-8E42-7C808657382B}"/>
              </a:ext>
            </a:extLst>
          </p:cNvPr>
          <p:cNvSpPr txBox="1"/>
          <p:nvPr/>
        </p:nvSpPr>
        <p:spPr>
          <a:xfrm>
            <a:off x="1500188" y="825287"/>
            <a:ext cx="236696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x +=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78416B-B748-EB4D-94A1-C40F9C0F8E6D}"/>
              </a:ext>
            </a:extLst>
          </p:cNvPr>
          <p:cNvSpPr txBox="1"/>
          <p:nvPr/>
        </p:nvSpPr>
        <p:spPr>
          <a:xfrm>
            <a:off x="1285876" y="4668412"/>
            <a:ext cx="236696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x += 1</a:t>
            </a:r>
          </a:p>
        </p:txBody>
      </p:sp>
    </p:spTree>
    <p:extLst>
      <p:ext uri="{BB962C8B-B14F-4D97-AF65-F5344CB8AC3E}">
        <p14:creationId xmlns:p14="http://schemas.microsoft.com/office/powerpoint/2010/main" val="26042531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36BD16-21D3-9A4E-9D46-60A030FAB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463550"/>
            <a:ext cx="9880600" cy="5930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706C8C-A214-5C42-9BFD-A6063851D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836898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Shared 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700053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6831" y="2405623"/>
            <a:ext cx="4548188" cy="3411141"/>
          </a:xfrm>
          <a:prstGeom prst="rect">
            <a:avLst/>
          </a:prstGeom>
        </p:spPr>
      </p:pic>
      <p:pic>
        <p:nvPicPr>
          <p:cNvPr id="4" name="Picture 3" descr="A picture containing white, table, shirt, black&#10;&#10;Description automatically generated">
            <a:extLst>
              <a:ext uri="{FF2B5EF4-FFF2-40B4-BE49-F238E27FC236}">
                <a16:creationId xmlns:a16="http://schemas.microsoft.com/office/drawing/2014/main" id="{5F7B0EB6-C379-2147-B5E0-4499BA6E408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6271340" y="455574"/>
            <a:ext cx="44434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96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Synchronization By Locks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2868" y="455988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616408"/>
            <a:ext cx="4548188" cy="3411141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7B543D8-89C4-1244-BDC4-16D8EE0D38B0}"/>
              </a:ext>
            </a:extLst>
          </p:cNvPr>
          <p:cNvCxnSpPr/>
          <p:nvPr/>
        </p:nvCxnSpPr>
        <p:spPr>
          <a:xfrm>
            <a:off x="4548188" y="1548911"/>
            <a:ext cx="0" cy="369664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B469E4-6AA7-2243-A9FB-95D88921285B}"/>
              </a:ext>
            </a:extLst>
          </p:cNvPr>
          <p:cNvCxnSpPr>
            <a:cxnSpLocks/>
          </p:cNvCxnSpPr>
          <p:nvPr/>
        </p:nvCxnSpPr>
        <p:spPr>
          <a:xfrm flipH="1">
            <a:off x="4548188" y="5245555"/>
            <a:ext cx="6538912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978C59D-59CC-C14F-8182-716738BD08D5}"/>
              </a:ext>
            </a:extLst>
          </p:cNvPr>
          <p:cNvSpPr/>
          <p:nvPr/>
        </p:nvSpPr>
        <p:spPr>
          <a:xfrm>
            <a:off x="4686300" y="1827628"/>
            <a:ext cx="2643188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F865D2-3371-024F-B0F0-51683D5C23B3}"/>
              </a:ext>
            </a:extLst>
          </p:cNvPr>
          <p:cNvSpPr/>
          <p:nvPr/>
        </p:nvSpPr>
        <p:spPr>
          <a:xfrm>
            <a:off x="7329488" y="3867129"/>
            <a:ext cx="2643188" cy="51756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7B6490-9211-A04A-8AC9-18F443A3AD34}"/>
              </a:ext>
            </a:extLst>
          </p:cNvPr>
          <p:cNvSpPr/>
          <p:nvPr/>
        </p:nvSpPr>
        <p:spPr>
          <a:xfrm>
            <a:off x="4686300" y="3869340"/>
            <a:ext cx="2643188" cy="51756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Waiting</a:t>
            </a:r>
          </a:p>
        </p:txBody>
      </p:sp>
    </p:spTree>
    <p:extLst>
      <p:ext uri="{BB962C8B-B14F-4D97-AF65-F5344CB8AC3E}">
        <p14:creationId xmlns:p14="http://schemas.microsoft.com/office/powerpoint/2010/main" val="2994289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34DC9-CE58-FC4B-82B6-FE7800656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Antecedents – Atomic Instruction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BCAE42-A810-7841-9D78-AE637D2BA5C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700053"/>
            <a:ext cx="4548188" cy="34111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4AD2E0-9979-3844-91A5-61DD63F0042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3185" y1="54993" x2="32788" y2="55556"/>
                        <a14:foregroundMark x1="25893" y1="58333" x2="24206" y2="67493"/>
                        <a14:foregroundMark x1="24206" y1="67493" x2="19519" y2="60450"/>
                        <a14:foregroundMark x1="19519" y1="60450" x2="25893" y2="57771"/>
                        <a14:foregroundMark x1="37574" y1="58333" x2="40898" y2="66601"/>
                        <a14:foregroundMark x1="40898" y1="66601" x2="36830" y2="58763"/>
                        <a14:foregroundMark x1="36830" y1="58763" x2="37574" y2="580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575" y="2405623"/>
            <a:ext cx="4548188" cy="34111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95D596-D7E8-014B-93FF-76C4F03CFAE7}"/>
              </a:ext>
            </a:extLst>
          </p:cNvPr>
          <p:cNvSpPr txBox="1"/>
          <p:nvPr/>
        </p:nvSpPr>
        <p:spPr>
          <a:xfrm>
            <a:off x="6477001" y="2274838"/>
            <a:ext cx="3910012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7200" dirty="0"/>
              <a:t>{lock = ?</a:t>
            </a:r>
          </a:p>
          <a:p>
            <a:pPr algn="ctr"/>
            <a:r>
              <a:rPr lang="en-US" sz="7200" dirty="0"/>
              <a:t>X = ?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73A9E-DC20-D649-8E42-7C808657382B}"/>
              </a:ext>
            </a:extLst>
          </p:cNvPr>
          <p:cNvSpPr txBox="1"/>
          <p:nvPr/>
        </p:nvSpPr>
        <p:spPr>
          <a:xfrm>
            <a:off x="1500188" y="948398"/>
            <a:ext cx="712946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r>
              <a:rPr lang="en-US" sz="2800" dirty="0"/>
              <a:t>XOR %EAX %EAX</a:t>
            </a:r>
          </a:p>
          <a:p>
            <a:r>
              <a:rPr lang="en-US" sz="2800" dirty="0"/>
              <a:t>LOCK CMPXCHG &amp;LOCK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9E0CCC-6A32-3740-9D64-FFFDA0AA10E6}"/>
              </a:ext>
            </a:extLst>
          </p:cNvPr>
          <p:cNvSpPr txBox="1"/>
          <p:nvPr/>
        </p:nvSpPr>
        <p:spPr>
          <a:xfrm>
            <a:off x="1500188" y="4899974"/>
            <a:ext cx="7129462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 anchorCtr="0">
            <a:spAutoFit/>
          </a:bodyPr>
          <a:lstStyle/>
          <a:p>
            <a:r>
              <a:rPr lang="en-US" sz="2800" dirty="0"/>
              <a:t>XOR %EAX %EAX</a:t>
            </a:r>
          </a:p>
          <a:p>
            <a:r>
              <a:rPr lang="en-US" sz="2800" dirty="0"/>
              <a:t>LOCK CMPXCHG &amp;LOCK 2</a:t>
            </a:r>
          </a:p>
        </p:txBody>
      </p:sp>
    </p:spTree>
    <p:extLst>
      <p:ext uri="{BB962C8B-B14F-4D97-AF65-F5344CB8AC3E}">
        <p14:creationId xmlns:p14="http://schemas.microsoft.com/office/powerpoint/2010/main" val="4048158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1744</Words>
  <Application>Microsoft Macintosh PowerPoint</Application>
  <PresentationFormat>Widescreen</PresentationFormat>
  <Paragraphs>699</Paragraphs>
  <Slides>60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Calibri</vt:lpstr>
      <vt:lpstr>Courier</vt:lpstr>
      <vt:lpstr>Helvetica</vt:lpstr>
      <vt:lpstr>Office Theme</vt:lpstr>
      <vt:lpstr>Asynchronous Delegation and its Applications</vt:lpstr>
      <vt:lpstr>Asynchronous Delegation and its Applications</vt:lpstr>
      <vt:lpstr>Accomplishments (On our benchmark)</vt:lpstr>
      <vt:lpstr>Agenda</vt:lpstr>
      <vt:lpstr>Antecedents – Shared Memory</vt:lpstr>
      <vt:lpstr>Antecedents – Shared Memory</vt:lpstr>
      <vt:lpstr>Antecedents – Shared Memory</vt:lpstr>
      <vt:lpstr>Antecedents – Synchronization By Locks</vt:lpstr>
      <vt:lpstr>Antecedents – Atomic Instruction</vt:lpstr>
      <vt:lpstr>Antecedents – Synchronization By Locks</vt:lpstr>
      <vt:lpstr>Antecedents – FFWD Style Delegation</vt:lpstr>
      <vt:lpstr>Antecedents – FFWD API</vt:lpstr>
      <vt:lpstr>Antecedents – FFWD Delegation Design</vt:lpstr>
      <vt:lpstr>Antecedents – FFWD Delegation Design</vt:lpstr>
      <vt:lpstr>Antecedents – FFWD Delegation Design</vt:lpstr>
      <vt:lpstr>Antecedents – FFWD Delegation Design</vt:lpstr>
      <vt:lpstr>Antecedents – FFWD Delegation Design</vt:lpstr>
      <vt:lpstr>Antecedents – FFWD Delegation Design</vt:lpstr>
      <vt:lpstr>Antecedents - Benefits of Delegation</vt:lpstr>
      <vt:lpstr>Antecedents – FFWD Delegation</vt:lpstr>
      <vt:lpstr>Antecedents – FFWD API</vt:lpstr>
      <vt:lpstr>Antecedents – Gepard Delegation</vt:lpstr>
      <vt:lpstr>Asynchronous Delegation</vt:lpstr>
      <vt:lpstr>Asynchronous Delegation – Comparison to Gepard</vt:lpstr>
      <vt:lpstr>Asynchronous Delegation – Comparison to Gepard</vt:lpstr>
      <vt:lpstr>Asynchronous Delegation – Comparison to Gepard</vt:lpstr>
      <vt:lpstr>Asynchronous Delegation – Comparison to Gepard</vt:lpstr>
      <vt:lpstr>Asynchronous Delegation – Comparison to Gepard</vt:lpstr>
      <vt:lpstr>Asynchronous Delegation – Comparison to Gepard</vt:lpstr>
      <vt:lpstr>Asynchronous Delegation – Comparison to Gepard</vt:lpstr>
      <vt:lpstr>Asynchronous Delegation – Comparison to Gepard</vt:lpstr>
      <vt:lpstr>Asynchronous Dedicated Delegation</vt:lpstr>
      <vt:lpstr>Asynchronous Dedicated Delegation - Benchmark</vt:lpstr>
      <vt:lpstr>Asynchronous Dedicated Delegation – Why Hold a Request Reserve?</vt:lpstr>
      <vt:lpstr>Asynchronous Dedicated Delegation – Request Reserve Implementation</vt:lpstr>
      <vt:lpstr>Asynchronous Dedicated Delegation – Pending Request Queue Length</vt:lpstr>
      <vt:lpstr>Asynchronous Dedicated Delegation – Pending Request Queue Length</vt:lpstr>
      <vt:lpstr>Asynchronous Dedicated Delegation – Pending Request Queue Length</vt:lpstr>
      <vt:lpstr>Asynchronous Dedicated Delegation – Pending Request Queue Length</vt:lpstr>
      <vt:lpstr>Asynchronous Dedicated Delegation – Number of Request Lines</vt:lpstr>
      <vt:lpstr>Asynchronous Dedicated Delegation –  Client and Server Production Rates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–Implementation</vt:lpstr>
      <vt:lpstr>Asynchronous Flat Delegation – Permutations</vt:lpstr>
      <vt:lpstr>Asynchronous Flat Delegation – Results</vt:lpstr>
      <vt:lpstr>Asynchronous Flat Delegation - Latency</vt:lpstr>
      <vt:lpstr>Asynchronous Flat Delegation - Latency</vt:lpstr>
      <vt:lpstr>Results of Microbenchmark</vt:lpstr>
      <vt:lpstr>Results of Microbenchmark</vt:lpstr>
      <vt:lpstr>Results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Asynchronous Delegation and its Applications</dc:title>
  <dc:creator>Dill, George Arthur</dc:creator>
  <cp:lastModifiedBy>Dill, George Arthur</cp:lastModifiedBy>
  <cp:revision>48</cp:revision>
  <dcterms:created xsi:type="dcterms:W3CDTF">2019-10-26T15:30:15Z</dcterms:created>
  <dcterms:modified xsi:type="dcterms:W3CDTF">2019-10-27T01:33:27Z</dcterms:modified>
</cp:coreProperties>
</file>

<file path=docProps/thumbnail.jpeg>
</file>